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69" r:id="rId2"/>
    <p:sldId id="276" r:id="rId3"/>
    <p:sldId id="295" r:id="rId4"/>
    <p:sldId id="345" r:id="rId5"/>
    <p:sldId id="318" r:id="rId6"/>
    <p:sldId id="340" r:id="rId7"/>
    <p:sldId id="319" r:id="rId8"/>
    <p:sldId id="332" r:id="rId9"/>
    <p:sldId id="335" r:id="rId10"/>
    <p:sldId id="296" r:id="rId11"/>
    <p:sldId id="298" r:id="rId12"/>
    <p:sldId id="300" r:id="rId13"/>
    <p:sldId id="328" r:id="rId14"/>
    <p:sldId id="257" r:id="rId15"/>
    <p:sldId id="304" r:id="rId16"/>
    <p:sldId id="258" r:id="rId17"/>
    <p:sldId id="350" r:id="rId18"/>
    <p:sldId id="312" r:id="rId19"/>
    <p:sldId id="271" r:id="rId20"/>
    <p:sldId id="265" r:id="rId21"/>
    <p:sldId id="277" r:id="rId22"/>
    <p:sldId id="286" r:id="rId23"/>
    <p:sldId id="311" r:id="rId24"/>
    <p:sldId id="264" r:id="rId25"/>
    <p:sldId id="287" r:id="rId26"/>
    <p:sldId id="283" r:id="rId27"/>
    <p:sldId id="288" r:id="rId28"/>
    <p:sldId id="330" r:id="rId29"/>
    <p:sldId id="347" r:id="rId30"/>
    <p:sldId id="341" r:id="rId31"/>
    <p:sldId id="34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5" d="100"/>
          <a:sy n="65" d="100"/>
        </p:scale>
        <p:origin x="710"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D840-1D3E-40BB-BBD6-8250CDA923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3EF58A-E674-456B-8932-AEF2D27794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54DD5F-B3B9-4BB1-BBE7-A57F1C9507FA}"/>
              </a:ext>
            </a:extLst>
          </p:cNvPr>
          <p:cNvSpPr>
            <a:spLocks noGrp="1"/>
          </p:cNvSpPr>
          <p:nvPr>
            <p:ph type="dt" sz="half" idx="10"/>
          </p:nvPr>
        </p:nvSpPr>
        <p:spPr/>
        <p:txBody>
          <a:bodyPr/>
          <a:lstStyle/>
          <a:p>
            <a:fld id="{9D31E1CD-CE03-4834-8ADB-7C8A86EC006F}" type="datetimeFigureOut">
              <a:rPr lang="en-US" smtClean="0"/>
              <a:t>31-Jan-22</a:t>
            </a:fld>
            <a:endParaRPr lang="en-US"/>
          </a:p>
        </p:txBody>
      </p:sp>
      <p:sp>
        <p:nvSpPr>
          <p:cNvPr id="5" name="Footer Placeholder 4">
            <a:extLst>
              <a:ext uri="{FF2B5EF4-FFF2-40B4-BE49-F238E27FC236}">
                <a16:creationId xmlns:a16="http://schemas.microsoft.com/office/drawing/2014/main" id="{FEF36A9D-D17B-47DB-BC21-4FBD81636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669CB-28BA-484D-B0B2-5C61500C9329}"/>
              </a:ext>
            </a:extLst>
          </p:cNvPr>
          <p:cNvSpPr>
            <a:spLocks noGrp="1"/>
          </p:cNvSpPr>
          <p:nvPr>
            <p:ph type="sldNum" sz="quarter" idx="12"/>
          </p:nvPr>
        </p:nvSpPr>
        <p:spPr/>
        <p:txBody>
          <a:bodyPr/>
          <a:lstStyle/>
          <a:p>
            <a:fld id="{A67C41AA-8F6D-4238-84B1-F2E55B687117}" type="slidenum">
              <a:rPr lang="en-US" smtClean="0"/>
              <a:t>‹#›</a:t>
            </a:fld>
            <a:endParaRPr lang="en-US"/>
          </a:p>
        </p:txBody>
      </p:sp>
    </p:spTree>
    <p:extLst>
      <p:ext uri="{BB962C8B-B14F-4D97-AF65-F5344CB8AC3E}">
        <p14:creationId xmlns:p14="http://schemas.microsoft.com/office/powerpoint/2010/main" val="2498969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97DE-5082-4B9A-987F-91D7D94448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D7C501-2630-40BE-81EF-D4B17D10F4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21AF64-7A3F-4E5B-A424-B0488F034632}"/>
              </a:ext>
            </a:extLst>
          </p:cNvPr>
          <p:cNvSpPr>
            <a:spLocks noGrp="1"/>
          </p:cNvSpPr>
          <p:nvPr>
            <p:ph type="dt" sz="half" idx="10"/>
          </p:nvPr>
        </p:nvSpPr>
        <p:spPr/>
        <p:txBody>
          <a:bodyPr/>
          <a:lstStyle/>
          <a:p>
            <a:fld id="{9D31E1CD-CE03-4834-8ADB-7C8A86EC006F}" type="datetimeFigureOut">
              <a:rPr lang="en-US" smtClean="0"/>
              <a:t>31-Jan-22</a:t>
            </a:fld>
            <a:endParaRPr lang="en-US"/>
          </a:p>
        </p:txBody>
      </p:sp>
      <p:sp>
        <p:nvSpPr>
          <p:cNvPr id="5" name="Footer Placeholder 4">
            <a:extLst>
              <a:ext uri="{FF2B5EF4-FFF2-40B4-BE49-F238E27FC236}">
                <a16:creationId xmlns:a16="http://schemas.microsoft.com/office/drawing/2014/main" id="{C57C2EF7-98BE-4A7D-838D-20F85B7007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66D65-7504-41D6-844D-D02E27BE0D98}"/>
              </a:ext>
            </a:extLst>
          </p:cNvPr>
          <p:cNvSpPr>
            <a:spLocks noGrp="1"/>
          </p:cNvSpPr>
          <p:nvPr>
            <p:ph type="sldNum" sz="quarter" idx="12"/>
          </p:nvPr>
        </p:nvSpPr>
        <p:spPr/>
        <p:txBody>
          <a:bodyPr/>
          <a:lstStyle/>
          <a:p>
            <a:fld id="{A67C41AA-8F6D-4238-84B1-F2E55B687117}" type="slidenum">
              <a:rPr lang="en-US" smtClean="0"/>
              <a:t>‹#›</a:t>
            </a:fld>
            <a:endParaRPr lang="en-US"/>
          </a:p>
        </p:txBody>
      </p:sp>
    </p:spTree>
    <p:extLst>
      <p:ext uri="{BB962C8B-B14F-4D97-AF65-F5344CB8AC3E}">
        <p14:creationId xmlns:p14="http://schemas.microsoft.com/office/powerpoint/2010/main" val="2145023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A77F4-C8BA-4A12-8EED-168C1A6558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0770B6-3979-4189-BC11-92494C9831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E4993-553B-4421-A1B4-FE5F40B3D82C}"/>
              </a:ext>
            </a:extLst>
          </p:cNvPr>
          <p:cNvSpPr>
            <a:spLocks noGrp="1"/>
          </p:cNvSpPr>
          <p:nvPr>
            <p:ph type="dt" sz="half" idx="10"/>
          </p:nvPr>
        </p:nvSpPr>
        <p:spPr/>
        <p:txBody>
          <a:bodyPr/>
          <a:lstStyle/>
          <a:p>
            <a:fld id="{9D31E1CD-CE03-4834-8ADB-7C8A86EC006F}" type="datetimeFigureOut">
              <a:rPr lang="en-US" smtClean="0"/>
              <a:t>31-Jan-22</a:t>
            </a:fld>
            <a:endParaRPr lang="en-US"/>
          </a:p>
        </p:txBody>
      </p:sp>
      <p:sp>
        <p:nvSpPr>
          <p:cNvPr id="5" name="Footer Placeholder 4">
            <a:extLst>
              <a:ext uri="{FF2B5EF4-FFF2-40B4-BE49-F238E27FC236}">
                <a16:creationId xmlns:a16="http://schemas.microsoft.com/office/drawing/2014/main" id="{2BAB02A9-DD12-4C27-A26F-BF5B6C570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533C7-67C6-4413-8FCD-F01DD70DC97A}"/>
              </a:ext>
            </a:extLst>
          </p:cNvPr>
          <p:cNvSpPr>
            <a:spLocks noGrp="1"/>
          </p:cNvSpPr>
          <p:nvPr>
            <p:ph type="sldNum" sz="quarter" idx="12"/>
          </p:nvPr>
        </p:nvSpPr>
        <p:spPr/>
        <p:txBody>
          <a:bodyPr/>
          <a:lstStyle/>
          <a:p>
            <a:fld id="{A67C41AA-8F6D-4238-84B1-F2E55B687117}" type="slidenum">
              <a:rPr lang="en-US" smtClean="0"/>
              <a:t>‹#›</a:t>
            </a:fld>
            <a:endParaRPr lang="en-US"/>
          </a:p>
        </p:txBody>
      </p:sp>
    </p:spTree>
    <p:extLst>
      <p:ext uri="{BB962C8B-B14F-4D97-AF65-F5344CB8AC3E}">
        <p14:creationId xmlns:p14="http://schemas.microsoft.com/office/powerpoint/2010/main" val="424019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A734-2F7A-46EA-88DC-8796E6EDF8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B3C659-F73B-40B2-9D48-D3338A433B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E5800-D82B-4645-9B35-A29CBD7E90AF}"/>
              </a:ext>
            </a:extLst>
          </p:cNvPr>
          <p:cNvSpPr>
            <a:spLocks noGrp="1"/>
          </p:cNvSpPr>
          <p:nvPr>
            <p:ph type="dt" sz="half" idx="10"/>
          </p:nvPr>
        </p:nvSpPr>
        <p:spPr/>
        <p:txBody>
          <a:bodyPr/>
          <a:lstStyle/>
          <a:p>
            <a:fld id="{9D31E1CD-CE03-4834-8ADB-7C8A86EC006F}" type="datetimeFigureOut">
              <a:rPr lang="en-US" smtClean="0"/>
              <a:t>31-Jan-22</a:t>
            </a:fld>
            <a:endParaRPr lang="en-US"/>
          </a:p>
        </p:txBody>
      </p:sp>
      <p:sp>
        <p:nvSpPr>
          <p:cNvPr id="5" name="Footer Placeholder 4">
            <a:extLst>
              <a:ext uri="{FF2B5EF4-FFF2-40B4-BE49-F238E27FC236}">
                <a16:creationId xmlns:a16="http://schemas.microsoft.com/office/drawing/2014/main" id="{2326D7F5-D735-45CC-B587-EA9C082A7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527EC-F906-4385-9B1D-7CE26F9FCD84}"/>
              </a:ext>
            </a:extLst>
          </p:cNvPr>
          <p:cNvSpPr>
            <a:spLocks noGrp="1"/>
          </p:cNvSpPr>
          <p:nvPr>
            <p:ph type="sldNum" sz="quarter" idx="12"/>
          </p:nvPr>
        </p:nvSpPr>
        <p:spPr/>
        <p:txBody>
          <a:bodyPr/>
          <a:lstStyle/>
          <a:p>
            <a:fld id="{A67C41AA-8F6D-4238-84B1-F2E55B687117}" type="slidenum">
              <a:rPr lang="en-US" smtClean="0"/>
              <a:t>‹#›</a:t>
            </a:fld>
            <a:endParaRPr lang="en-US"/>
          </a:p>
        </p:txBody>
      </p:sp>
    </p:spTree>
    <p:extLst>
      <p:ext uri="{BB962C8B-B14F-4D97-AF65-F5344CB8AC3E}">
        <p14:creationId xmlns:p14="http://schemas.microsoft.com/office/powerpoint/2010/main" val="108337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6FB9C-6D2E-4724-ACAD-2426172FF2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674350-2032-4ABF-ABE9-E3345B5E6D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556312-D719-407C-B7C8-D570D2DA3D8B}"/>
              </a:ext>
            </a:extLst>
          </p:cNvPr>
          <p:cNvSpPr>
            <a:spLocks noGrp="1"/>
          </p:cNvSpPr>
          <p:nvPr>
            <p:ph type="dt" sz="half" idx="10"/>
          </p:nvPr>
        </p:nvSpPr>
        <p:spPr/>
        <p:txBody>
          <a:bodyPr/>
          <a:lstStyle/>
          <a:p>
            <a:fld id="{9D31E1CD-CE03-4834-8ADB-7C8A86EC006F}" type="datetimeFigureOut">
              <a:rPr lang="en-US" smtClean="0"/>
              <a:t>31-Jan-22</a:t>
            </a:fld>
            <a:endParaRPr lang="en-US"/>
          </a:p>
        </p:txBody>
      </p:sp>
      <p:sp>
        <p:nvSpPr>
          <p:cNvPr id="5" name="Footer Placeholder 4">
            <a:extLst>
              <a:ext uri="{FF2B5EF4-FFF2-40B4-BE49-F238E27FC236}">
                <a16:creationId xmlns:a16="http://schemas.microsoft.com/office/drawing/2014/main" id="{012E062E-80EE-4D21-B796-AE480C826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F6FED-168D-4A89-9B51-7E06FBDE26D7}"/>
              </a:ext>
            </a:extLst>
          </p:cNvPr>
          <p:cNvSpPr>
            <a:spLocks noGrp="1"/>
          </p:cNvSpPr>
          <p:nvPr>
            <p:ph type="sldNum" sz="quarter" idx="12"/>
          </p:nvPr>
        </p:nvSpPr>
        <p:spPr/>
        <p:txBody>
          <a:bodyPr/>
          <a:lstStyle/>
          <a:p>
            <a:fld id="{A67C41AA-8F6D-4238-84B1-F2E55B687117}" type="slidenum">
              <a:rPr lang="en-US" smtClean="0"/>
              <a:t>‹#›</a:t>
            </a:fld>
            <a:endParaRPr lang="en-US"/>
          </a:p>
        </p:txBody>
      </p:sp>
    </p:spTree>
    <p:extLst>
      <p:ext uri="{BB962C8B-B14F-4D97-AF65-F5344CB8AC3E}">
        <p14:creationId xmlns:p14="http://schemas.microsoft.com/office/powerpoint/2010/main" val="306333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AAB31-3D4D-4E04-A95C-72DB57CF8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22CCB7-5B16-4DAF-AD89-0089106E80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6EDD77-FB99-4CB7-9EB7-8E36E77442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308A05-137F-444F-8F73-E5AA0CA7C478}"/>
              </a:ext>
            </a:extLst>
          </p:cNvPr>
          <p:cNvSpPr>
            <a:spLocks noGrp="1"/>
          </p:cNvSpPr>
          <p:nvPr>
            <p:ph type="dt" sz="half" idx="10"/>
          </p:nvPr>
        </p:nvSpPr>
        <p:spPr/>
        <p:txBody>
          <a:bodyPr/>
          <a:lstStyle/>
          <a:p>
            <a:fld id="{9D31E1CD-CE03-4834-8ADB-7C8A86EC006F}" type="datetimeFigureOut">
              <a:rPr lang="en-US" smtClean="0"/>
              <a:t>31-Jan-22</a:t>
            </a:fld>
            <a:endParaRPr lang="en-US"/>
          </a:p>
        </p:txBody>
      </p:sp>
      <p:sp>
        <p:nvSpPr>
          <p:cNvPr id="6" name="Footer Placeholder 5">
            <a:extLst>
              <a:ext uri="{FF2B5EF4-FFF2-40B4-BE49-F238E27FC236}">
                <a16:creationId xmlns:a16="http://schemas.microsoft.com/office/drawing/2014/main" id="{45D5798C-ECB0-459B-B127-D6F535996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BBC13-CCE6-4BDC-9028-3AE6C8FD9E74}"/>
              </a:ext>
            </a:extLst>
          </p:cNvPr>
          <p:cNvSpPr>
            <a:spLocks noGrp="1"/>
          </p:cNvSpPr>
          <p:nvPr>
            <p:ph type="sldNum" sz="quarter" idx="12"/>
          </p:nvPr>
        </p:nvSpPr>
        <p:spPr/>
        <p:txBody>
          <a:bodyPr/>
          <a:lstStyle/>
          <a:p>
            <a:fld id="{A67C41AA-8F6D-4238-84B1-F2E55B687117}" type="slidenum">
              <a:rPr lang="en-US" smtClean="0"/>
              <a:t>‹#›</a:t>
            </a:fld>
            <a:endParaRPr lang="en-US"/>
          </a:p>
        </p:txBody>
      </p:sp>
    </p:spTree>
    <p:extLst>
      <p:ext uri="{BB962C8B-B14F-4D97-AF65-F5344CB8AC3E}">
        <p14:creationId xmlns:p14="http://schemas.microsoft.com/office/powerpoint/2010/main" val="51875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A4BC-2908-4024-9753-73D49BDC7B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D397C0-381D-43C8-B049-B04ACCE3CC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B2DB4-46CE-4769-9226-1821931773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F38401-DD48-41CF-A150-1B7ED15077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97C3D-BFF0-4924-AE3D-1B2EA5366C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84CFA-6B62-4F41-95FF-FA68BA343CA6}"/>
              </a:ext>
            </a:extLst>
          </p:cNvPr>
          <p:cNvSpPr>
            <a:spLocks noGrp="1"/>
          </p:cNvSpPr>
          <p:nvPr>
            <p:ph type="dt" sz="half" idx="10"/>
          </p:nvPr>
        </p:nvSpPr>
        <p:spPr/>
        <p:txBody>
          <a:bodyPr/>
          <a:lstStyle/>
          <a:p>
            <a:fld id="{9D31E1CD-CE03-4834-8ADB-7C8A86EC006F}" type="datetimeFigureOut">
              <a:rPr lang="en-US" smtClean="0"/>
              <a:t>31-Jan-22</a:t>
            </a:fld>
            <a:endParaRPr lang="en-US"/>
          </a:p>
        </p:txBody>
      </p:sp>
      <p:sp>
        <p:nvSpPr>
          <p:cNvPr id="8" name="Footer Placeholder 7">
            <a:extLst>
              <a:ext uri="{FF2B5EF4-FFF2-40B4-BE49-F238E27FC236}">
                <a16:creationId xmlns:a16="http://schemas.microsoft.com/office/drawing/2014/main" id="{E5DF7473-E55A-400A-B054-9AEE2D06BA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3AF18E-B007-4252-A12A-57968366EAEB}"/>
              </a:ext>
            </a:extLst>
          </p:cNvPr>
          <p:cNvSpPr>
            <a:spLocks noGrp="1"/>
          </p:cNvSpPr>
          <p:nvPr>
            <p:ph type="sldNum" sz="quarter" idx="12"/>
          </p:nvPr>
        </p:nvSpPr>
        <p:spPr/>
        <p:txBody>
          <a:bodyPr/>
          <a:lstStyle/>
          <a:p>
            <a:fld id="{A67C41AA-8F6D-4238-84B1-F2E55B687117}" type="slidenum">
              <a:rPr lang="en-US" smtClean="0"/>
              <a:t>‹#›</a:t>
            </a:fld>
            <a:endParaRPr lang="en-US"/>
          </a:p>
        </p:txBody>
      </p:sp>
    </p:spTree>
    <p:extLst>
      <p:ext uri="{BB962C8B-B14F-4D97-AF65-F5344CB8AC3E}">
        <p14:creationId xmlns:p14="http://schemas.microsoft.com/office/powerpoint/2010/main" val="1383382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CCAD-63D8-427B-83E6-435B2AD2A2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988461-0280-405C-A0D6-18103B8D4859}"/>
              </a:ext>
            </a:extLst>
          </p:cNvPr>
          <p:cNvSpPr>
            <a:spLocks noGrp="1"/>
          </p:cNvSpPr>
          <p:nvPr>
            <p:ph type="dt" sz="half" idx="10"/>
          </p:nvPr>
        </p:nvSpPr>
        <p:spPr/>
        <p:txBody>
          <a:bodyPr/>
          <a:lstStyle/>
          <a:p>
            <a:fld id="{9D31E1CD-CE03-4834-8ADB-7C8A86EC006F}" type="datetimeFigureOut">
              <a:rPr lang="en-US" smtClean="0"/>
              <a:t>31-Jan-22</a:t>
            </a:fld>
            <a:endParaRPr lang="en-US"/>
          </a:p>
        </p:txBody>
      </p:sp>
      <p:sp>
        <p:nvSpPr>
          <p:cNvPr id="4" name="Footer Placeholder 3">
            <a:extLst>
              <a:ext uri="{FF2B5EF4-FFF2-40B4-BE49-F238E27FC236}">
                <a16:creationId xmlns:a16="http://schemas.microsoft.com/office/drawing/2014/main" id="{7698A0C2-4949-4AD2-8F95-BCFF0427BE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9ECE64-FAE1-4637-96A1-7E7CA8A55B16}"/>
              </a:ext>
            </a:extLst>
          </p:cNvPr>
          <p:cNvSpPr>
            <a:spLocks noGrp="1"/>
          </p:cNvSpPr>
          <p:nvPr>
            <p:ph type="sldNum" sz="quarter" idx="12"/>
          </p:nvPr>
        </p:nvSpPr>
        <p:spPr/>
        <p:txBody>
          <a:bodyPr/>
          <a:lstStyle/>
          <a:p>
            <a:fld id="{A67C41AA-8F6D-4238-84B1-F2E55B687117}" type="slidenum">
              <a:rPr lang="en-US" smtClean="0"/>
              <a:t>‹#›</a:t>
            </a:fld>
            <a:endParaRPr lang="en-US"/>
          </a:p>
        </p:txBody>
      </p:sp>
    </p:spTree>
    <p:extLst>
      <p:ext uri="{BB962C8B-B14F-4D97-AF65-F5344CB8AC3E}">
        <p14:creationId xmlns:p14="http://schemas.microsoft.com/office/powerpoint/2010/main" val="151942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030554-01F2-44E6-AAEA-B9328F4DC384}"/>
              </a:ext>
            </a:extLst>
          </p:cNvPr>
          <p:cNvSpPr>
            <a:spLocks noGrp="1"/>
          </p:cNvSpPr>
          <p:nvPr>
            <p:ph type="dt" sz="half" idx="10"/>
          </p:nvPr>
        </p:nvSpPr>
        <p:spPr/>
        <p:txBody>
          <a:bodyPr/>
          <a:lstStyle/>
          <a:p>
            <a:fld id="{9D31E1CD-CE03-4834-8ADB-7C8A86EC006F}" type="datetimeFigureOut">
              <a:rPr lang="en-US" smtClean="0"/>
              <a:t>31-Jan-22</a:t>
            </a:fld>
            <a:endParaRPr lang="en-US"/>
          </a:p>
        </p:txBody>
      </p:sp>
      <p:sp>
        <p:nvSpPr>
          <p:cNvPr id="3" name="Footer Placeholder 2">
            <a:extLst>
              <a:ext uri="{FF2B5EF4-FFF2-40B4-BE49-F238E27FC236}">
                <a16:creationId xmlns:a16="http://schemas.microsoft.com/office/drawing/2014/main" id="{F8591A50-3C80-4E9C-AB9F-E0F9F1D4BD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2CD483-0C3E-44B9-BC96-5763230C10C1}"/>
              </a:ext>
            </a:extLst>
          </p:cNvPr>
          <p:cNvSpPr>
            <a:spLocks noGrp="1"/>
          </p:cNvSpPr>
          <p:nvPr>
            <p:ph type="sldNum" sz="quarter" idx="12"/>
          </p:nvPr>
        </p:nvSpPr>
        <p:spPr/>
        <p:txBody>
          <a:bodyPr/>
          <a:lstStyle/>
          <a:p>
            <a:fld id="{A67C41AA-8F6D-4238-84B1-F2E55B687117}" type="slidenum">
              <a:rPr lang="en-US" smtClean="0"/>
              <a:t>‹#›</a:t>
            </a:fld>
            <a:endParaRPr lang="en-US"/>
          </a:p>
        </p:txBody>
      </p:sp>
    </p:spTree>
    <p:extLst>
      <p:ext uri="{BB962C8B-B14F-4D97-AF65-F5344CB8AC3E}">
        <p14:creationId xmlns:p14="http://schemas.microsoft.com/office/powerpoint/2010/main" val="152814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A6424-A31B-41D0-89D5-A50119356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5AB697-C44D-424B-926F-3AB4DC03F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1127DD-51C8-408D-A79B-EF85C5D3F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CB813E-7A36-4E04-848E-749686733443}"/>
              </a:ext>
            </a:extLst>
          </p:cNvPr>
          <p:cNvSpPr>
            <a:spLocks noGrp="1"/>
          </p:cNvSpPr>
          <p:nvPr>
            <p:ph type="dt" sz="half" idx="10"/>
          </p:nvPr>
        </p:nvSpPr>
        <p:spPr/>
        <p:txBody>
          <a:bodyPr/>
          <a:lstStyle/>
          <a:p>
            <a:fld id="{9D31E1CD-CE03-4834-8ADB-7C8A86EC006F}" type="datetimeFigureOut">
              <a:rPr lang="en-US" smtClean="0"/>
              <a:t>31-Jan-22</a:t>
            </a:fld>
            <a:endParaRPr lang="en-US"/>
          </a:p>
        </p:txBody>
      </p:sp>
      <p:sp>
        <p:nvSpPr>
          <p:cNvPr id="6" name="Footer Placeholder 5">
            <a:extLst>
              <a:ext uri="{FF2B5EF4-FFF2-40B4-BE49-F238E27FC236}">
                <a16:creationId xmlns:a16="http://schemas.microsoft.com/office/drawing/2014/main" id="{5F4991B7-EDE3-4948-AE9B-3497C21018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5DD8B-6ABB-43CE-A812-A8FF3107812A}"/>
              </a:ext>
            </a:extLst>
          </p:cNvPr>
          <p:cNvSpPr>
            <a:spLocks noGrp="1"/>
          </p:cNvSpPr>
          <p:nvPr>
            <p:ph type="sldNum" sz="quarter" idx="12"/>
          </p:nvPr>
        </p:nvSpPr>
        <p:spPr/>
        <p:txBody>
          <a:bodyPr/>
          <a:lstStyle/>
          <a:p>
            <a:fld id="{A67C41AA-8F6D-4238-84B1-F2E55B687117}" type="slidenum">
              <a:rPr lang="en-US" smtClean="0"/>
              <a:t>‹#›</a:t>
            </a:fld>
            <a:endParaRPr lang="en-US"/>
          </a:p>
        </p:txBody>
      </p:sp>
    </p:spTree>
    <p:extLst>
      <p:ext uri="{BB962C8B-B14F-4D97-AF65-F5344CB8AC3E}">
        <p14:creationId xmlns:p14="http://schemas.microsoft.com/office/powerpoint/2010/main" val="391479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25B2-A50F-4E30-91DD-805E52A71D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4ADC08-31C4-45B5-A768-321D826081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9B8009-7160-40B8-9829-EFA6FC405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344B3-0457-4D73-921C-5309AC4723EE}"/>
              </a:ext>
            </a:extLst>
          </p:cNvPr>
          <p:cNvSpPr>
            <a:spLocks noGrp="1"/>
          </p:cNvSpPr>
          <p:nvPr>
            <p:ph type="dt" sz="half" idx="10"/>
          </p:nvPr>
        </p:nvSpPr>
        <p:spPr/>
        <p:txBody>
          <a:bodyPr/>
          <a:lstStyle/>
          <a:p>
            <a:fld id="{9D31E1CD-CE03-4834-8ADB-7C8A86EC006F}" type="datetimeFigureOut">
              <a:rPr lang="en-US" smtClean="0"/>
              <a:t>31-Jan-22</a:t>
            </a:fld>
            <a:endParaRPr lang="en-US"/>
          </a:p>
        </p:txBody>
      </p:sp>
      <p:sp>
        <p:nvSpPr>
          <p:cNvPr id="6" name="Footer Placeholder 5">
            <a:extLst>
              <a:ext uri="{FF2B5EF4-FFF2-40B4-BE49-F238E27FC236}">
                <a16:creationId xmlns:a16="http://schemas.microsoft.com/office/drawing/2014/main" id="{C55F7866-2BF9-48FA-BC86-7024BC9ADD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D60A37-63B6-46CE-AA4F-9B5B39EFC917}"/>
              </a:ext>
            </a:extLst>
          </p:cNvPr>
          <p:cNvSpPr>
            <a:spLocks noGrp="1"/>
          </p:cNvSpPr>
          <p:nvPr>
            <p:ph type="sldNum" sz="quarter" idx="12"/>
          </p:nvPr>
        </p:nvSpPr>
        <p:spPr/>
        <p:txBody>
          <a:bodyPr/>
          <a:lstStyle/>
          <a:p>
            <a:fld id="{A67C41AA-8F6D-4238-84B1-F2E55B687117}" type="slidenum">
              <a:rPr lang="en-US" smtClean="0"/>
              <a:t>‹#›</a:t>
            </a:fld>
            <a:endParaRPr lang="en-US"/>
          </a:p>
        </p:txBody>
      </p:sp>
    </p:spTree>
    <p:extLst>
      <p:ext uri="{BB962C8B-B14F-4D97-AF65-F5344CB8AC3E}">
        <p14:creationId xmlns:p14="http://schemas.microsoft.com/office/powerpoint/2010/main" val="146954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3E87BC-83F3-428B-9769-FED56C60A9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64676C-3A74-447C-B9F2-B491CE3301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16E2A-2286-47CE-A250-61E8354B59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1E1CD-CE03-4834-8ADB-7C8A86EC006F}" type="datetimeFigureOut">
              <a:rPr lang="en-US" smtClean="0"/>
              <a:t>31-Jan-22</a:t>
            </a:fld>
            <a:endParaRPr lang="en-US"/>
          </a:p>
        </p:txBody>
      </p:sp>
      <p:sp>
        <p:nvSpPr>
          <p:cNvPr id="5" name="Footer Placeholder 4">
            <a:extLst>
              <a:ext uri="{FF2B5EF4-FFF2-40B4-BE49-F238E27FC236}">
                <a16:creationId xmlns:a16="http://schemas.microsoft.com/office/drawing/2014/main" id="{F91E2AF5-12D1-48F8-B2CC-0386686230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2FC823-646E-469D-8DBA-70B8EEB560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7C41AA-8F6D-4238-84B1-F2E55B687117}" type="slidenum">
              <a:rPr lang="en-US" smtClean="0"/>
              <a:t>‹#›</a:t>
            </a:fld>
            <a:endParaRPr lang="en-US"/>
          </a:p>
        </p:txBody>
      </p:sp>
    </p:spTree>
    <p:extLst>
      <p:ext uri="{BB962C8B-B14F-4D97-AF65-F5344CB8AC3E}">
        <p14:creationId xmlns:p14="http://schemas.microsoft.com/office/powerpoint/2010/main" val="2310966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EC0A4-CC1E-40EE-B961-9B7C45F16A97}"/>
              </a:ext>
            </a:extLst>
          </p:cNvPr>
          <p:cNvSpPr>
            <a:spLocks noGrp="1"/>
          </p:cNvSpPr>
          <p:nvPr>
            <p:ph type="ctrTitle"/>
          </p:nvPr>
        </p:nvSpPr>
        <p:spPr>
          <a:xfrm>
            <a:off x="1312697" y="85241"/>
            <a:ext cx="9144000" cy="3069525"/>
          </a:xfrm>
        </p:spPr>
        <p:txBody>
          <a:bodyPr>
            <a:normAutofit fontScale="90000"/>
          </a:bodyPr>
          <a:lstStyle/>
          <a:p>
            <a:r>
              <a:rPr lang="en-US" b="1" dirty="0"/>
              <a:t>LEAF BLOWERS ARE HARMING PUBLIC HEALTH &amp; WELL–BEING. WHAT TO DO ABOUT IT?</a:t>
            </a:r>
          </a:p>
        </p:txBody>
      </p:sp>
      <p:sp>
        <p:nvSpPr>
          <p:cNvPr id="3" name="Subtitle 2">
            <a:extLst>
              <a:ext uri="{FF2B5EF4-FFF2-40B4-BE49-F238E27FC236}">
                <a16:creationId xmlns:a16="http://schemas.microsoft.com/office/drawing/2014/main" id="{7AB84691-7ABF-40DF-A984-1EBE5B19310D}"/>
              </a:ext>
            </a:extLst>
          </p:cNvPr>
          <p:cNvSpPr>
            <a:spLocks noGrp="1"/>
          </p:cNvSpPr>
          <p:nvPr>
            <p:ph type="subTitle" idx="1"/>
          </p:nvPr>
        </p:nvSpPr>
        <p:spPr>
          <a:xfrm>
            <a:off x="0" y="3602038"/>
            <a:ext cx="11769394" cy="2267267"/>
          </a:xfrm>
        </p:spPr>
        <p:txBody>
          <a:bodyPr>
            <a:normAutofit/>
          </a:bodyPr>
          <a:lstStyle/>
          <a:p>
            <a:endParaRPr lang="en-US" b="1" dirty="0"/>
          </a:p>
          <a:p>
            <a:r>
              <a:rPr lang="en-US" b="1" dirty="0"/>
              <a:t>Material </a:t>
            </a:r>
            <a:r>
              <a:rPr lang="en-US" b="1"/>
              <a:t>developed by: </a:t>
            </a:r>
            <a:endParaRPr lang="en-US" b="1" dirty="0"/>
          </a:p>
          <a:p>
            <a:r>
              <a:rPr lang="en-US" b="1" dirty="0"/>
              <a:t>Monty McDonald </a:t>
            </a:r>
            <a:r>
              <a:rPr lang="en-US" dirty="0"/>
              <a:t>Chairman Bayview Village Environment Committee</a:t>
            </a:r>
          </a:p>
          <a:p>
            <a:r>
              <a:rPr lang="en-US" b="1" dirty="0"/>
              <a:t>Harold Smith</a:t>
            </a:r>
            <a:r>
              <a:rPr lang="en-US" sz="1600" dirty="0"/>
              <a:t>, </a:t>
            </a:r>
            <a:r>
              <a:rPr lang="en-US" dirty="0"/>
              <a:t>Member Toronto Noise Coalition, </a:t>
            </a:r>
          </a:p>
          <a:p>
            <a:r>
              <a:rPr lang="en-US" dirty="0"/>
              <a:t>Director Lytton Park Residents’ Org.</a:t>
            </a:r>
          </a:p>
          <a:p>
            <a:endParaRPr lang="en-US" dirty="0"/>
          </a:p>
        </p:txBody>
      </p:sp>
    </p:spTree>
    <p:extLst>
      <p:ext uri="{BB962C8B-B14F-4D97-AF65-F5344CB8AC3E}">
        <p14:creationId xmlns:p14="http://schemas.microsoft.com/office/powerpoint/2010/main" val="420969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C3146-3F88-4A9C-B86C-E8B3A6E87EAC}"/>
              </a:ext>
            </a:extLst>
          </p:cNvPr>
          <p:cNvSpPr>
            <a:spLocks noGrp="1"/>
          </p:cNvSpPr>
          <p:nvPr>
            <p:ph type="title"/>
          </p:nvPr>
        </p:nvSpPr>
        <p:spPr>
          <a:xfrm>
            <a:off x="0" y="365125"/>
            <a:ext cx="12112668" cy="2396864"/>
          </a:xfrm>
        </p:spPr>
        <p:txBody>
          <a:bodyPr>
            <a:normAutofit fontScale="90000"/>
          </a:bodyPr>
          <a:lstStyle/>
          <a:p>
            <a:r>
              <a:rPr lang="en-US" sz="3600" b="1" dirty="0"/>
              <a:t>California has a fragile climate</a:t>
            </a:r>
            <a:r>
              <a:rPr lang="en-US" sz="3600" dirty="0"/>
              <a:t>: moist Pacific air piles up against the mountains + industrial pollution+ sunlight= </a:t>
            </a:r>
            <a:r>
              <a:rPr lang="en-US" sz="3600" b="1" dirty="0"/>
              <a:t>photochemical smog</a:t>
            </a:r>
            <a:br>
              <a:rPr lang="en-US" sz="3600" b="1" dirty="0"/>
            </a:br>
            <a:r>
              <a:rPr lang="en-US" sz="3600" b="1" dirty="0"/>
              <a:t> </a:t>
            </a:r>
            <a:br>
              <a:rPr lang="en-US" sz="3600" b="1" dirty="0"/>
            </a:br>
            <a:r>
              <a:rPr lang="en-US" sz="3600" b="1" dirty="0"/>
              <a:t>1950’s</a:t>
            </a:r>
            <a:r>
              <a:rPr lang="en-US" sz="3600" dirty="0"/>
              <a:t>: large percent of population suffered from lung diseases because of </a:t>
            </a:r>
            <a:r>
              <a:rPr lang="en-US" sz="3600" b="1" dirty="0"/>
              <a:t>smog</a:t>
            </a:r>
            <a:r>
              <a:rPr lang="en-US" sz="3600" dirty="0"/>
              <a:t>  (below typical day in Los Angeles)</a:t>
            </a:r>
          </a:p>
        </p:txBody>
      </p:sp>
      <p:pic>
        <p:nvPicPr>
          <p:cNvPr id="5" name="Content Placeholder 4" descr="Photo Blog | - Part 65 | Los angeles history, Vintage los angeles, Los  angeles">
            <a:extLst>
              <a:ext uri="{FF2B5EF4-FFF2-40B4-BE49-F238E27FC236}">
                <a16:creationId xmlns:a16="http://schemas.microsoft.com/office/drawing/2014/main" id="{DBB28DF9-C7BD-4384-94BF-63E64DA5544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7631" y="2964416"/>
            <a:ext cx="5557712" cy="36326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hotos: L.A.'s mid-century smog was so bad, people thought it was a gas  attack | by Rian Dundon | Timeline">
            <a:extLst>
              <a:ext uri="{FF2B5EF4-FFF2-40B4-BE49-F238E27FC236}">
                <a16:creationId xmlns:a16="http://schemas.microsoft.com/office/drawing/2014/main" id="{7C5BEA84-E534-468D-8E69-D7CC1BB6DDB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755343" y="2923128"/>
            <a:ext cx="5829784" cy="3632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11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3B308-1159-47CC-ABE5-2939B13DA03E}"/>
              </a:ext>
            </a:extLst>
          </p:cNvPr>
          <p:cNvSpPr>
            <a:spLocks noGrp="1"/>
          </p:cNvSpPr>
          <p:nvPr>
            <p:ph type="title"/>
          </p:nvPr>
        </p:nvSpPr>
        <p:spPr>
          <a:xfrm>
            <a:off x="895885" y="457200"/>
            <a:ext cx="11034886" cy="1014608"/>
          </a:xfrm>
        </p:spPr>
        <p:txBody>
          <a:bodyPr>
            <a:noAutofit/>
          </a:bodyPr>
          <a:lstStyle/>
          <a:p>
            <a:r>
              <a:rPr lang="en-US" b="1" dirty="0"/>
              <a:t>Late 1950’s California scientists discovered unburned gasoline (VOC’s ) and Nitrogen oxides were the main cause of SMOG</a:t>
            </a:r>
            <a:br>
              <a:rPr lang="en-US" b="1" dirty="0"/>
            </a:br>
            <a:r>
              <a:rPr lang="en-US" b="1" dirty="0"/>
              <a:t>Getting worse with growing population and  more cars</a:t>
            </a:r>
          </a:p>
        </p:txBody>
      </p:sp>
      <p:sp>
        <p:nvSpPr>
          <p:cNvPr id="7" name="Text Placeholder 6">
            <a:extLst>
              <a:ext uri="{FF2B5EF4-FFF2-40B4-BE49-F238E27FC236}">
                <a16:creationId xmlns:a16="http://schemas.microsoft.com/office/drawing/2014/main" id="{3D52C841-B73B-4FD8-8947-1A940769B55F}"/>
              </a:ext>
            </a:extLst>
          </p:cNvPr>
          <p:cNvSpPr>
            <a:spLocks noGrp="1"/>
          </p:cNvSpPr>
          <p:nvPr>
            <p:ph type="body" sz="half" idx="2"/>
          </p:nvPr>
        </p:nvSpPr>
        <p:spPr>
          <a:xfrm>
            <a:off x="43841" y="1678488"/>
            <a:ext cx="7452985" cy="5123145"/>
          </a:xfrm>
        </p:spPr>
        <p:txBody>
          <a:bodyPr>
            <a:normAutofit/>
          </a:bodyPr>
          <a:lstStyle/>
          <a:p>
            <a:r>
              <a:rPr lang="en-US" sz="2800" b="1" dirty="0"/>
              <a:t>California aggressively tackles air pollution</a:t>
            </a:r>
          </a:p>
          <a:p>
            <a:pPr marL="285750" indent="-285750">
              <a:buFont typeface="Arial" panose="020B0604020202020204" pitchFamily="34" charset="0"/>
              <a:buChar char="•"/>
            </a:pPr>
            <a:r>
              <a:rPr lang="en-US" sz="2800" dirty="0"/>
              <a:t>Governor gets Federal approval to set  State Air Quality Standards</a:t>
            </a:r>
          </a:p>
          <a:p>
            <a:pPr marL="285750" indent="-285750">
              <a:buFont typeface="Arial" panose="020B0604020202020204" pitchFamily="34" charset="0"/>
              <a:buChar char="•"/>
            </a:pPr>
            <a:r>
              <a:rPr lang="en-US" sz="2800" dirty="0"/>
              <a:t>Formed California Air Resources Board </a:t>
            </a:r>
            <a:r>
              <a:rPr lang="en-US" sz="2800" b="1" dirty="0"/>
              <a:t>(CARB) </a:t>
            </a:r>
          </a:p>
          <a:p>
            <a:pPr marL="285750" indent="-285750">
              <a:buFont typeface="Arial" panose="020B0604020202020204" pitchFamily="34" charset="0"/>
              <a:buChar char="•"/>
            </a:pPr>
            <a:r>
              <a:rPr lang="en-US" sz="2800" dirty="0"/>
              <a:t>In 1966 </a:t>
            </a:r>
            <a:r>
              <a:rPr lang="en-US" sz="2800" b="1" dirty="0"/>
              <a:t>CARB </a:t>
            </a:r>
            <a:r>
              <a:rPr lang="en-US" sz="2800" dirty="0"/>
              <a:t>sets </a:t>
            </a:r>
            <a:r>
              <a:rPr lang="en-US" sz="2800" b="1" dirty="0"/>
              <a:t>tailpipe emission standards  </a:t>
            </a:r>
            <a:r>
              <a:rPr lang="en-US" sz="2800" dirty="0"/>
              <a:t>auto makers </a:t>
            </a:r>
            <a:r>
              <a:rPr lang="en-US" sz="2800" u="sng" dirty="0"/>
              <a:t>must meet to sell cars in the state.</a:t>
            </a:r>
          </a:p>
          <a:p>
            <a:pPr marL="285750" indent="-285750">
              <a:buFont typeface="Arial" panose="020B0604020202020204" pitchFamily="34" charset="0"/>
              <a:buChar char="•"/>
            </a:pPr>
            <a:r>
              <a:rPr lang="en-US" sz="2800" b="1" dirty="0"/>
              <a:t>CARB</a:t>
            </a:r>
            <a:r>
              <a:rPr lang="en-US" sz="2800" dirty="0"/>
              <a:t> commissions </a:t>
            </a:r>
            <a:r>
              <a:rPr lang="en-US" sz="2800" dirty="0" err="1"/>
              <a:t>CalTech</a:t>
            </a:r>
            <a:r>
              <a:rPr lang="en-US" sz="2800" dirty="0"/>
              <a:t> and UCLA </a:t>
            </a:r>
            <a:r>
              <a:rPr lang="en-US" sz="2800" b="1" dirty="0"/>
              <a:t>to work with auto industry </a:t>
            </a:r>
            <a:r>
              <a:rPr lang="en-US" sz="2800" dirty="0"/>
              <a:t>to develop pollution control technology (e.g. Catalytic Converter).</a:t>
            </a:r>
          </a:p>
          <a:p>
            <a:pPr marL="285750" indent="-285750">
              <a:buFont typeface="Arial" panose="020B0604020202020204" pitchFamily="34" charset="0"/>
              <a:buChar char="•"/>
            </a:pPr>
            <a:r>
              <a:rPr lang="en-US" sz="2800" dirty="0"/>
              <a:t>And with Oil industry to reformulate gasoline</a:t>
            </a:r>
          </a:p>
        </p:txBody>
      </p:sp>
      <p:pic>
        <p:nvPicPr>
          <p:cNvPr id="1026" name="Picture 2" descr="Car Pollution Cartoon Images, Illustrations &amp;amp; Vectors (Free) - Bigstock">
            <a:extLst>
              <a:ext uri="{FF2B5EF4-FFF2-40B4-BE49-F238E27FC236}">
                <a16:creationId xmlns:a16="http://schemas.microsoft.com/office/drawing/2014/main" id="{A0726CE0-1D53-4620-BF78-DE10FB8B74A8}"/>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2253" t="10838" r="7805" b="13855"/>
          <a:stretch/>
        </p:blipFill>
        <p:spPr bwMode="auto">
          <a:xfrm>
            <a:off x="7496827" y="2404996"/>
            <a:ext cx="5004148" cy="360749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8">
            <a:extLst>
              <a:ext uri="{FF2B5EF4-FFF2-40B4-BE49-F238E27FC236}">
                <a16:creationId xmlns:a16="http://schemas.microsoft.com/office/drawing/2014/main" id="{0D1B285D-6936-4453-B650-97B7B49CC8F8}"/>
              </a:ext>
            </a:extLst>
          </p:cNvPr>
          <p:cNvSpPr/>
          <p:nvPr/>
        </p:nvSpPr>
        <p:spPr>
          <a:xfrm>
            <a:off x="10191741" y="3300606"/>
            <a:ext cx="1739030" cy="1396651"/>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VOC’s</a:t>
            </a:r>
          </a:p>
        </p:txBody>
      </p:sp>
    </p:spTree>
    <p:extLst>
      <p:ext uri="{BB962C8B-B14F-4D97-AF65-F5344CB8AC3E}">
        <p14:creationId xmlns:p14="http://schemas.microsoft.com/office/powerpoint/2010/main" val="176828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F7B3D-DB23-4790-AD61-461E9346AB63}"/>
              </a:ext>
            </a:extLst>
          </p:cNvPr>
          <p:cNvSpPr>
            <a:spLocks noGrp="1"/>
          </p:cNvSpPr>
          <p:nvPr>
            <p:ph type="title"/>
          </p:nvPr>
        </p:nvSpPr>
        <p:spPr>
          <a:xfrm>
            <a:off x="259675" y="211096"/>
            <a:ext cx="4581590" cy="1590805"/>
          </a:xfrm>
        </p:spPr>
        <p:txBody>
          <a:bodyPr/>
          <a:lstStyle/>
          <a:p>
            <a:r>
              <a:rPr lang="en-US" b="1" dirty="0"/>
              <a:t>1966 Governor Ronald Reagan Sign’s California Air Resources Act</a:t>
            </a:r>
          </a:p>
        </p:txBody>
      </p:sp>
      <p:sp>
        <p:nvSpPr>
          <p:cNvPr id="5" name="Text Placeholder 4">
            <a:extLst>
              <a:ext uri="{FF2B5EF4-FFF2-40B4-BE49-F238E27FC236}">
                <a16:creationId xmlns:a16="http://schemas.microsoft.com/office/drawing/2014/main" id="{25492CA8-78AB-44C6-B117-609BD672FEE9}"/>
              </a:ext>
            </a:extLst>
          </p:cNvPr>
          <p:cNvSpPr>
            <a:spLocks noGrp="1"/>
          </p:cNvSpPr>
          <p:nvPr>
            <p:ph type="body" sz="half" idx="2"/>
          </p:nvPr>
        </p:nvSpPr>
        <p:spPr>
          <a:xfrm>
            <a:off x="118998" y="1982243"/>
            <a:ext cx="5784597" cy="4769286"/>
          </a:xfrm>
        </p:spPr>
        <p:txBody>
          <a:bodyPr>
            <a:normAutofit/>
          </a:bodyPr>
          <a:lstStyle/>
          <a:p>
            <a:pPr marL="285750" indent="-285750">
              <a:buFont typeface="Arial" panose="020B0604020202020204" pitchFamily="34" charset="0"/>
              <a:buChar char="•"/>
            </a:pPr>
            <a:r>
              <a:rPr lang="en-US" sz="2800" dirty="0"/>
              <a:t>CARB has raised the bar on tailpipe standards every year since</a:t>
            </a:r>
          </a:p>
          <a:p>
            <a:pPr marL="285750" indent="-285750">
              <a:buFont typeface="Arial" panose="020B0604020202020204" pitchFamily="34" charset="0"/>
              <a:buChar char="•"/>
            </a:pPr>
            <a:r>
              <a:rPr lang="en-US" sz="2800" dirty="0"/>
              <a:t>The </a:t>
            </a:r>
            <a:r>
              <a:rPr lang="en-US" sz="2800" b="1" dirty="0"/>
              <a:t>rest of the western world has followed suit </a:t>
            </a:r>
            <a:r>
              <a:rPr lang="en-US" sz="2800" dirty="0"/>
              <a:t>on auto pollution controls </a:t>
            </a:r>
          </a:p>
          <a:p>
            <a:pPr marL="285750" indent="-285750">
              <a:buFont typeface="Arial" panose="020B0604020202020204" pitchFamily="34" charset="0"/>
              <a:buChar char="•"/>
            </a:pPr>
            <a:r>
              <a:rPr lang="en-US" sz="2800" dirty="0"/>
              <a:t>A new automobile in 2020 creates </a:t>
            </a:r>
            <a:r>
              <a:rPr lang="en-US" sz="2800" b="1" dirty="0"/>
              <a:t>99%</a:t>
            </a:r>
            <a:r>
              <a:rPr lang="en-US" sz="2800" dirty="0"/>
              <a:t> </a:t>
            </a:r>
            <a:r>
              <a:rPr lang="en-US" sz="2800" b="1" dirty="0"/>
              <a:t>less pollution </a:t>
            </a:r>
            <a:r>
              <a:rPr lang="en-US" sz="2800" dirty="0"/>
              <a:t>than a new 1966 automobile</a:t>
            </a:r>
          </a:p>
          <a:p>
            <a:pPr marL="285750" indent="-285750">
              <a:buFont typeface="Arial" panose="020B0604020202020204" pitchFamily="34" charset="0"/>
              <a:buChar char="•"/>
            </a:pPr>
            <a:r>
              <a:rPr lang="en-US" sz="2800" b="1" dirty="0"/>
              <a:t>The world owes California a great debt</a:t>
            </a:r>
            <a:r>
              <a:rPr lang="en-US" sz="2800" dirty="0"/>
              <a:t> : they are leaders in air pollution control</a:t>
            </a:r>
          </a:p>
        </p:txBody>
      </p:sp>
      <p:pic>
        <p:nvPicPr>
          <p:cNvPr id="7" name="Picture 2" descr="Thumbnail">
            <a:extLst>
              <a:ext uri="{FF2B5EF4-FFF2-40B4-BE49-F238E27FC236}">
                <a16:creationId xmlns:a16="http://schemas.microsoft.com/office/drawing/2014/main" id="{CFC06C87-1FE7-40F4-BCEA-8B577300E258}"/>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9209" t="7336" r="6356"/>
          <a:stretch/>
        </p:blipFill>
        <p:spPr bwMode="auto">
          <a:xfrm>
            <a:off x="5824538" y="656747"/>
            <a:ext cx="6248401" cy="558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1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15DA90-1BAC-407C-A7C9-D4C703DB440B}"/>
              </a:ext>
            </a:extLst>
          </p:cNvPr>
          <p:cNvSpPr>
            <a:spLocks noGrp="1"/>
          </p:cNvSpPr>
          <p:nvPr>
            <p:ph type="title"/>
          </p:nvPr>
        </p:nvSpPr>
        <p:spPr>
          <a:xfrm>
            <a:off x="838199" y="127137"/>
            <a:ext cx="10951203" cy="1563552"/>
          </a:xfrm>
        </p:spPr>
        <p:txBody>
          <a:bodyPr>
            <a:noAutofit/>
          </a:bodyPr>
          <a:lstStyle/>
          <a:p>
            <a:r>
              <a:rPr lang="en-US" sz="3600" b="1" dirty="0"/>
              <a:t>In the 1980’s CARB turned its attention to highly polluting 2 stroke engines used in lawn and garden equipment</a:t>
            </a:r>
          </a:p>
        </p:txBody>
      </p:sp>
      <p:sp>
        <p:nvSpPr>
          <p:cNvPr id="6" name="Content Placeholder 5">
            <a:extLst>
              <a:ext uri="{FF2B5EF4-FFF2-40B4-BE49-F238E27FC236}">
                <a16:creationId xmlns:a16="http://schemas.microsoft.com/office/drawing/2014/main" id="{2BCC6178-FDED-458B-8E95-A3066F359355}"/>
              </a:ext>
            </a:extLst>
          </p:cNvPr>
          <p:cNvSpPr>
            <a:spLocks noGrp="1"/>
          </p:cNvSpPr>
          <p:nvPr>
            <p:ph idx="1"/>
          </p:nvPr>
        </p:nvSpPr>
        <p:spPr>
          <a:xfrm>
            <a:off x="838200" y="1647877"/>
            <a:ext cx="10515600" cy="5210124"/>
          </a:xfrm>
        </p:spPr>
        <p:txBody>
          <a:bodyPr>
            <a:normAutofit lnSpcReduction="10000"/>
          </a:bodyPr>
          <a:lstStyle/>
          <a:p>
            <a:r>
              <a:rPr lang="en-US" dirty="0"/>
              <a:t>CARB determined that small engine exhaust creates </a:t>
            </a:r>
            <a:r>
              <a:rPr lang="en-US" b="1" dirty="0"/>
              <a:t>more ozone than the 7 million cars in the state</a:t>
            </a:r>
          </a:p>
          <a:p>
            <a:r>
              <a:rPr lang="en-US" dirty="0"/>
              <a:t>Technology cannot make pollution improvements in 2 cycle engines like were done with automobiles: </a:t>
            </a:r>
            <a:r>
              <a:rPr lang="en-US" b="1" dirty="0"/>
              <a:t>MUST CONSIDER BANS</a:t>
            </a:r>
          </a:p>
          <a:p>
            <a:r>
              <a:rPr lang="en-US" dirty="0"/>
              <a:t>Medical  studies: gasoline contains </a:t>
            </a:r>
            <a:r>
              <a:rPr lang="en-US" b="1" dirty="0"/>
              <a:t>carcinogens and</a:t>
            </a:r>
            <a:r>
              <a:rPr lang="en-US" dirty="0"/>
              <a:t> toxic dust from GLB’s can be as bad as unburned fuel, smog</a:t>
            </a:r>
          </a:p>
          <a:p>
            <a:r>
              <a:rPr lang="en-US" dirty="0">
                <a:highlight>
                  <a:srgbClr val="FFFF00"/>
                </a:highlight>
              </a:rPr>
              <a:t> </a:t>
            </a:r>
            <a:r>
              <a:rPr lang="en-US" b="1" dirty="0">
                <a:highlight>
                  <a:srgbClr val="FFFF00"/>
                </a:highlight>
              </a:rPr>
              <a:t>In July 2001, </a:t>
            </a:r>
            <a:r>
              <a:rPr lang="en-US" b="1" dirty="0"/>
              <a:t>Dr Sheela </a:t>
            </a:r>
            <a:r>
              <a:rPr lang="en-US" b="1" dirty="0" err="1"/>
              <a:t>Basrur</a:t>
            </a:r>
            <a:r>
              <a:rPr lang="en-US" dirty="0"/>
              <a:t>, </a:t>
            </a:r>
            <a:r>
              <a:rPr lang="en-US" b="1" dirty="0"/>
              <a:t>Medical Officer Toronto Public Health</a:t>
            </a:r>
            <a:r>
              <a:rPr lang="en-US" dirty="0"/>
              <a:t>, citing </a:t>
            </a:r>
            <a:r>
              <a:rPr lang="en-US" b="1" dirty="0"/>
              <a:t>CARB’s</a:t>
            </a:r>
            <a:r>
              <a:rPr lang="en-US" dirty="0"/>
              <a:t> medical research recommended </a:t>
            </a:r>
            <a:r>
              <a:rPr lang="en-US" dirty="0">
                <a:highlight>
                  <a:srgbClr val="FFFF00"/>
                </a:highlight>
              </a:rPr>
              <a:t>GLB’s be banned from May through September. </a:t>
            </a:r>
            <a:r>
              <a:rPr lang="en-US" dirty="0"/>
              <a:t>Sheela did exemplary work managing City through SARS. She was awarded Order of Ontario on  her death bed in 2008</a:t>
            </a:r>
          </a:p>
          <a:p>
            <a:pPr lvl="1"/>
            <a:endParaRPr lang="en-US" sz="2800" b="1" i="1" dirty="0">
              <a:highlight>
                <a:srgbClr val="FFFF00"/>
              </a:highlight>
            </a:endParaRPr>
          </a:p>
          <a:p>
            <a:pPr lvl="1"/>
            <a:r>
              <a:rPr lang="en-US" sz="3600" b="1" i="1" dirty="0">
                <a:highlight>
                  <a:srgbClr val="FFFF00"/>
                </a:highlight>
              </a:rPr>
              <a:t>Rejected by Toronto City Council!!!</a:t>
            </a:r>
          </a:p>
          <a:p>
            <a:endParaRPr lang="en-US" sz="3200" i="1" dirty="0"/>
          </a:p>
          <a:p>
            <a:endParaRPr lang="en-US" dirty="0"/>
          </a:p>
          <a:p>
            <a:endParaRPr lang="en-US" dirty="0"/>
          </a:p>
        </p:txBody>
      </p:sp>
    </p:spTree>
    <p:extLst>
      <p:ext uri="{BB962C8B-B14F-4D97-AF65-F5344CB8AC3E}">
        <p14:creationId xmlns:p14="http://schemas.microsoft.com/office/powerpoint/2010/main" val="35029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131DE-7245-4E8B-B8ED-C306EB4CC982}"/>
              </a:ext>
            </a:extLst>
          </p:cNvPr>
          <p:cNvSpPr>
            <a:spLocks noGrp="1"/>
          </p:cNvSpPr>
          <p:nvPr>
            <p:ph type="title"/>
          </p:nvPr>
        </p:nvSpPr>
        <p:spPr>
          <a:xfrm>
            <a:off x="838200" y="0"/>
            <a:ext cx="10515600" cy="1325563"/>
          </a:xfrm>
        </p:spPr>
        <p:txBody>
          <a:bodyPr/>
          <a:lstStyle/>
          <a:p>
            <a:r>
              <a:rPr lang="en-US" b="1" dirty="0"/>
              <a:t>THE PROBLEM WITH GASOLINE POWERED LEAF BLOWERS (GLB’s)    </a:t>
            </a:r>
            <a:r>
              <a:rPr lang="en-US" b="1" dirty="0">
                <a:highlight>
                  <a:srgbClr val="FFFF00"/>
                </a:highlight>
              </a:rPr>
              <a:t>#1 UNBURNED FUEL</a:t>
            </a:r>
          </a:p>
        </p:txBody>
      </p:sp>
      <p:sp>
        <p:nvSpPr>
          <p:cNvPr id="3" name="Content Placeholder 2">
            <a:extLst>
              <a:ext uri="{FF2B5EF4-FFF2-40B4-BE49-F238E27FC236}">
                <a16:creationId xmlns:a16="http://schemas.microsoft.com/office/drawing/2014/main" id="{A3699DCC-8421-49AD-96D9-98E6B22AAA26}"/>
              </a:ext>
            </a:extLst>
          </p:cNvPr>
          <p:cNvSpPr>
            <a:spLocks noGrp="1"/>
          </p:cNvSpPr>
          <p:nvPr>
            <p:ph idx="1"/>
          </p:nvPr>
        </p:nvSpPr>
        <p:spPr>
          <a:xfrm>
            <a:off x="838200" y="1884898"/>
            <a:ext cx="10515600" cy="3951102"/>
          </a:xfrm>
        </p:spPr>
        <p:txBody>
          <a:bodyPr>
            <a:normAutofit lnSpcReduction="10000"/>
          </a:bodyPr>
          <a:lstStyle/>
          <a:p>
            <a:pPr marL="0" indent="0">
              <a:buNone/>
            </a:pPr>
            <a:r>
              <a:rPr lang="en-US" sz="3200" dirty="0"/>
              <a:t>GLB’s deploy a </a:t>
            </a:r>
            <a:r>
              <a:rPr lang="en-US" sz="3200" b="1" dirty="0"/>
              <a:t>two stroke Engine </a:t>
            </a:r>
            <a:r>
              <a:rPr lang="en-US" sz="3200" dirty="0"/>
              <a:t>as do other light weight garden machines ( edge and hedge trimmers, chainsaws)</a:t>
            </a:r>
          </a:p>
          <a:p>
            <a:pPr marL="0" indent="0">
              <a:buNone/>
            </a:pPr>
            <a:endParaRPr lang="en-US" sz="3200" dirty="0"/>
          </a:p>
          <a:p>
            <a:pPr lvl="1"/>
            <a:r>
              <a:rPr lang="en-US" sz="2800" dirty="0"/>
              <a:t>GLB’s have High power to weight ratio, and can run in any position</a:t>
            </a:r>
          </a:p>
          <a:p>
            <a:pPr lvl="1"/>
            <a:endParaRPr lang="en-US" sz="2800" dirty="0"/>
          </a:p>
          <a:p>
            <a:pPr lvl="1"/>
            <a:r>
              <a:rPr lang="en-US" sz="2800" b="1" u="sng" dirty="0"/>
              <a:t>But 30% of </a:t>
            </a:r>
            <a:r>
              <a:rPr lang="en-US" sz="2800" b="1" u="sng" dirty="0" err="1"/>
              <a:t>gas+oil</a:t>
            </a:r>
            <a:r>
              <a:rPr lang="en-US" sz="2800" b="1" u="sng" dirty="0"/>
              <a:t> fuel goes through engine unburned !</a:t>
            </a:r>
          </a:p>
          <a:p>
            <a:pPr lvl="1"/>
            <a:endParaRPr lang="en-US" sz="2800" b="1" dirty="0"/>
          </a:p>
          <a:p>
            <a:pPr lvl="1"/>
            <a:r>
              <a:rPr lang="en-US" sz="2800" b="1" dirty="0"/>
              <a:t>This unburned fuel and exhaust forms a TOXIC aerosol for us to breath</a:t>
            </a:r>
          </a:p>
          <a:p>
            <a:pPr marL="457200" lvl="1" indent="0">
              <a:buNone/>
            </a:pPr>
            <a:endParaRPr lang="en-US" sz="2800" dirty="0"/>
          </a:p>
          <a:p>
            <a:endParaRPr lang="en-US" dirty="0"/>
          </a:p>
        </p:txBody>
      </p:sp>
    </p:spTree>
    <p:extLst>
      <p:ext uri="{BB962C8B-B14F-4D97-AF65-F5344CB8AC3E}">
        <p14:creationId xmlns:p14="http://schemas.microsoft.com/office/powerpoint/2010/main" val="2541045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 stroke motorbike engine Online Shopping for Women, Men, Kids Fashion &amp;amp;  Lifestyle|Free Delivery &amp;amp; Returns! -">
            <a:extLst>
              <a:ext uri="{FF2B5EF4-FFF2-40B4-BE49-F238E27FC236}">
                <a16:creationId xmlns:a16="http://schemas.microsoft.com/office/drawing/2014/main" id="{50738F02-1E30-420A-9B1D-529EF394F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 y="-102870"/>
            <a:ext cx="1145667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68B2FAC-2806-4C82-81EC-1858DB46305C}"/>
              </a:ext>
            </a:extLst>
          </p:cNvPr>
          <p:cNvSpPr txBox="1"/>
          <p:nvPr/>
        </p:nvSpPr>
        <p:spPr>
          <a:xfrm>
            <a:off x="9801225" y="2377440"/>
            <a:ext cx="1805940" cy="646331"/>
          </a:xfrm>
          <a:prstGeom prst="rect">
            <a:avLst/>
          </a:prstGeom>
          <a:noFill/>
        </p:spPr>
        <p:txBody>
          <a:bodyPr wrap="square" rtlCol="0">
            <a:spAutoFit/>
          </a:bodyPr>
          <a:lstStyle/>
          <a:p>
            <a:r>
              <a:rPr lang="en-US" b="1" dirty="0">
                <a:solidFill>
                  <a:srgbClr val="FF0000"/>
                </a:solidFill>
              </a:rPr>
              <a:t>Unburned=30% of fuel in</a:t>
            </a:r>
          </a:p>
        </p:txBody>
      </p:sp>
    </p:spTree>
    <p:extLst>
      <p:ext uri="{BB962C8B-B14F-4D97-AF65-F5344CB8AC3E}">
        <p14:creationId xmlns:p14="http://schemas.microsoft.com/office/powerpoint/2010/main" val="3951957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3910-4BA6-4453-A088-6472A15DAE43}"/>
              </a:ext>
            </a:extLst>
          </p:cNvPr>
          <p:cNvSpPr>
            <a:spLocks noGrp="1"/>
          </p:cNvSpPr>
          <p:nvPr>
            <p:ph type="title"/>
          </p:nvPr>
        </p:nvSpPr>
        <p:spPr>
          <a:xfrm>
            <a:off x="639543" y="0"/>
            <a:ext cx="10515600" cy="853780"/>
          </a:xfrm>
        </p:spPr>
        <p:txBody>
          <a:bodyPr/>
          <a:lstStyle/>
          <a:p>
            <a:r>
              <a:rPr lang="en-US" b="1" dirty="0"/>
              <a:t>GASOLINE HARMS HUMAN HEALTH</a:t>
            </a:r>
            <a:endParaRPr lang="en-US" dirty="0"/>
          </a:p>
        </p:txBody>
      </p:sp>
      <p:sp>
        <p:nvSpPr>
          <p:cNvPr id="3" name="Content Placeholder 2">
            <a:extLst>
              <a:ext uri="{FF2B5EF4-FFF2-40B4-BE49-F238E27FC236}">
                <a16:creationId xmlns:a16="http://schemas.microsoft.com/office/drawing/2014/main" id="{13E2E16D-57B9-4EB9-9C69-E3045FDECBFD}"/>
              </a:ext>
            </a:extLst>
          </p:cNvPr>
          <p:cNvSpPr>
            <a:spLocks noGrp="1"/>
          </p:cNvSpPr>
          <p:nvPr>
            <p:ph idx="1"/>
          </p:nvPr>
        </p:nvSpPr>
        <p:spPr>
          <a:xfrm>
            <a:off x="345955" y="742950"/>
            <a:ext cx="11505732" cy="5966460"/>
          </a:xfrm>
        </p:spPr>
        <p:txBody>
          <a:bodyPr>
            <a:normAutofit fontScale="92500" lnSpcReduction="10000"/>
          </a:bodyPr>
          <a:lstStyle/>
          <a:p>
            <a:pPr marL="514350" indent="-514350">
              <a:buFont typeface="+mj-lt"/>
              <a:buAutoNum type="arabicPeriod"/>
            </a:pPr>
            <a:r>
              <a:rPr lang="en-US" sz="3200" dirty="0"/>
              <a:t>Many gasoline components </a:t>
            </a:r>
            <a:r>
              <a:rPr lang="en-US" sz="3200" b="1" dirty="0"/>
              <a:t>are known carcinogens </a:t>
            </a:r>
            <a:r>
              <a:rPr lang="en-US" sz="3200" dirty="0"/>
              <a:t>( e.g.: benzene, butadiene, formaldehyde).  </a:t>
            </a:r>
          </a:p>
          <a:p>
            <a:pPr marL="514350" indent="-514350">
              <a:buFont typeface="+mj-lt"/>
              <a:buAutoNum type="arabicPeriod"/>
            </a:pPr>
            <a:r>
              <a:rPr lang="en-US" sz="3200" b="1" dirty="0"/>
              <a:t>There is no safe exposure threshold for these chemicals</a:t>
            </a:r>
            <a:r>
              <a:rPr lang="en-US" sz="3200" dirty="0"/>
              <a:t>:</a:t>
            </a:r>
          </a:p>
          <a:p>
            <a:pPr lvl="1"/>
            <a:r>
              <a:rPr lang="en-US" sz="2800" dirty="0"/>
              <a:t>Industrial processes using these </a:t>
            </a:r>
            <a:r>
              <a:rPr lang="en-US" sz="2800" b="1" dirty="0"/>
              <a:t>carcinogenic</a:t>
            </a:r>
            <a:r>
              <a:rPr lang="en-US" sz="2800" dirty="0"/>
              <a:t> chemicals have strict Ontario regulations (OCCUPATIONAL HEALTH AND SAFETY ACT [</a:t>
            </a:r>
            <a:r>
              <a:rPr lang="en-US" sz="2800" b="1" dirty="0"/>
              <a:t>OHSA]</a:t>
            </a:r>
            <a:r>
              <a:rPr lang="en-US" sz="2800" dirty="0"/>
              <a:t>)  on </a:t>
            </a:r>
            <a:r>
              <a:rPr lang="en-US" sz="2800" b="1" dirty="0"/>
              <a:t>worker exposure </a:t>
            </a:r>
            <a:r>
              <a:rPr lang="en-US" sz="2800" dirty="0"/>
              <a:t>to them </a:t>
            </a:r>
          </a:p>
          <a:p>
            <a:pPr lvl="1"/>
            <a:r>
              <a:rPr lang="en-US" sz="2800" dirty="0" err="1"/>
              <a:t>E.g</a:t>
            </a:r>
            <a:r>
              <a:rPr lang="en-US" sz="2800" dirty="0"/>
              <a:t> regulation on BENZENE: used to manufacture styrene / polystyrene. The chemical concentration  must be less than </a:t>
            </a:r>
            <a:r>
              <a:rPr lang="en-US" sz="2800" b="1" u="sng" dirty="0"/>
              <a:t>0.5 ppm </a:t>
            </a:r>
            <a:r>
              <a:rPr lang="en-US" sz="2800" dirty="0"/>
              <a:t>(parts per million</a:t>
            </a:r>
            <a:r>
              <a:rPr lang="en-US" sz="2800" b="1" dirty="0"/>
              <a:t>)  time weighted average in </a:t>
            </a:r>
            <a:r>
              <a:rPr lang="en-US" sz="2800" b="1" u="sng" dirty="0"/>
              <a:t>air in the workplace</a:t>
            </a:r>
            <a:r>
              <a:rPr lang="en-US" sz="2800" b="1" dirty="0"/>
              <a:t>.</a:t>
            </a:r>
          </a:p>
          <a:p>
            <a:pPr marL="514350" indent="-514350">
              <a:buFont typeface="+mj-lt"/>
              <a:buAutoNum type="arabicPeriod"/>
            </a:pPr>
            <a:r>
              <a:rPr lang="en-US" sz="3200" b="1" dirty="0"/>
              <a:t>Operators near GLB  exhaust </a:t>
            </a:r>
            <a:r>
              <a:rPr lang="en-US" sz="3200" dirty="0"/>
              <a:t>are exposed to dangerous levels of such chemicals. The 30% of unburned fuel in the exhaust calculates to </a:t>
            </a:r>
            <a:r>
              <a:rPr lang="en-US" sz="3200" b="1" u="sng" dirty="0"/>
              <a:t>18,750 ppm </a:t>
            </a:r>
            <a:r>
              <a:rPr lang="en-US" sz="3200" dirty="0"/>
              <a:t>concentration in the air in </a:t>
            </a:r>
            <a:r>
              <a:rPr lang="en-US" sz="3200" b="1" u="sng" dirty="0"/>
              <a:t>his/her workplace</a:t>
            </a:r>
            <a:r>
              <a:rPr lang="en-US" sz="3200" dirty="0"/>
              <a:t>! </a:t>
            </a:r>
          </a:p>
          <a:p>
            <a:pPr lvl="1"/>
            <a:r>
              <a:rPr lang="en-US" sz="2800" dirty="0"/>
              <a:t>If 10% of the fuel contains carcinogens, 10% X 18,750 = 1875 ppm which is </a:t>
            </a:r>
            <a:r>
              <a:rPr lang="en-US" sz="2800" b="1" dirty="0">
                <a:highlight>
                  <a:srgbClr val="FFFF00"/>
                </a:highlight>
              </a:rPr>
              <a:t>3,750 times the regulation </a:t>
            </a:r>
            <a:r>
              <a:rPr lang="en-US" sz="2800" dirty="0"/>
              <a:t>. </a:t>
            </a:r>
            <a:r>
              <a:rPr lang="en-US" sz="2800" b="1" dirty="0"/>
              <a:t>Why isn’t Ministry of </a:t>
            </a:r>
            <a:r>
              <a:rPr lang="en-US" sz="2800" b="1" dirty="0" err="1"/>
              <a:t>Labour</a:t>
            </a:r>
            <a:r>
              <a:rPr lang="en-US" sz="2800" b="1" dirty="0"/>
              <a:t> monitoring the GLB workplace as they do in factories??</a:t>
            </a:r>
          </a:p>
          <a:p>
            <a:pPr lvl="1"/>
            <a:endParaRPr lang="en-US" sz="2800" b="1" dirty="0"/>
          </a:p>
          <a:p>
            <a:pPr marL="457200" lvl="1" indent="0">
              <a:buNone/>
            </a:pPr>
            <a:endParaRPr lang="en-US" dirty="0"/>
          </a:p>
        </p:txBody>
      </p:sp>
    </p:spTree>
    <p:extLst>
      <p:ext uri="{BB962C8B-B14F-4D97-AF65-F5344CB8AC3E}">
        <p14:creationId xmlns:p14="http://schemas.microsoft.com/office/powerpoint/2010/main" val="4248172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5982CA-4C8E-427D-AF51-BDF73FE20269}"/>
              </a:ext>
            </a:extLst>
          </p:cNvPr>
          <p:cNvSpPr>
            <a:spLocks noGrp="1"/>
          </p:cNvSpPr>
          <p:nvPr>
            <p:ph type="title"/>
          </p:nvPr>
        </p:nvSpPr>
        <p:spPr/>
        <p:txBody>
          <a:bodyPr/>
          <a:lstStyle/>
          <a:p>
            <a:r>
              <a:rPr lang="en-US" b="1" dirty="0"/>
              <a:t>What about Citizens near an operating GLB?</a:t>
            </a:r>
          </a:p>
        </p:txBody>
      </p:sp>
      <p:sp>
        <p:nvSpPr>
          <p:cNvPr id="5" name="Content Placeholder 4">
            <a:extLst>
              <a:ext uri="{FF2B5EF4-FFF2-40B4-BE49-F238E27FC236}">
                <a16:creationId xmlns:a16="http://schemas.microsoft.com/office/drawing/2014/main" id="{F3591AE4-3CA7-45E6-BE0A-D73611232F73}"/>
              </a:ext>
            </a:extLst>
          </p:cNvPr>
          <p:cNvSpPr>
            <a:spLocks noGrp="1"/>
          </p:cNvSpPr>
          <p:nvPr>
            <p:ph idx="1"/>
          </p:nvPr>
        </p:nvSpPr>
        <p:spPr>
          <a:xfrm>
            <a:off x="838200" y="2332891"/>
            <a:ext cx="10515600" cy="3844071"/>
          </a:xfrm>
        </p:spPr>
        <p:txBody>
          <a:bodyPr>
            <a:normAutofit fontScale="77500" lnSpcReduction="20000"/>
          </a:bodyPr>
          <a:lstStyle/>
          <a:p>
            <a:r>
              <a:rPr lang="en-US" sz="4000" b="1" dirty="0"/>
              <a:t>They will be overexposed as well!</a:t>
            </a:r>
          </a:p>
          <a:p>
            <a:endParaRPr lang="en-US" sz="4000" b="1" dirty="0"/>
          </a:p>
          <a:p>
            <a:r>
              <a:rPr lang="en-US" sz="4000" b="1" dirty="0"/>
              <a:t>If you smell the fumes from a GLB, you have </a:t>
            </a:r>
            <a:r>
              <a:rPr lang="en-US" sz="4000" b="1" u="sng" dirty="0"/>
              <a:t>ingested</a:t>
            </a:r>
            <a:r>
              <a:rPr lang="en-US" sz="4000" b="1" dirty="0"/>
              <a:t> these chemicals!</a:t>
            </a:r>
          </a:p>
          <a:p>
            <a:endParaRPr lang="en-US" sz="4000" b="1" i="1" dirty="0">
              <a:solidFill>
                <a:schemeClr val="tx1"/>
              </a:solidFill>
            </a:endParaRPr>
          </a:p>
          <a:p>
            <a:r>
              <a:rPr lang="en-US" sz="4000" b="1" i="1" dirty="0">
                <a:solidFill>
                  <a:schemeClr val="tx1"/>
                </a:solidFill>
              </a:rPr>
              <a:t>Our Noses can’t detect most chemicals below 300ppm</a:t>
            </a:r>
          </a:p>
          <a:p>
            <a:pPr marL="0" indent="0">
              <a:buNone/>
            </a:pPr>
            <a:br>
              <a:rPr lang="en-US" sz="4000" b="1" dirty="0"/>
            </a:br>
            <a:br>
              <a:rPr lang="en-US" sz="4000" b="1" dirty="0"/>
            </a:br>
            <a:endParaRPr lang="en-US" sz="4000" dirty="0"/>
          </a:p>
        </p:txBody>
      </p:sp>
    </p:spTree>
    <p:extLst>
      <p:ext uri="{BB962C8B-B14F-4D97-AF65-F5344CB8AC3E}">
        <p14:creationId xmlns:p14="http://schemas.microsoft.com/office/powerpoint/2010/main" val="2140538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131DE-7245-4E8B-B8ED-C306EB4CC982}"/>
              </a:ext>
            </a:extLst>
          </p:cNvPr>
          <p:cNvSpPr>
            <a:spLocks noGrp="1"/>
          </p:cNvSpPr>
          <p:nvPr>
            <p:ph type="title"/>
          </p:nvPr>
        </p:nvSpPr>
        <p:spPr>
          <a:xfrm>
            <a:off x="838200" y="0"/>
            <a:ext cx="10515600" cy="1325563"/>
          </a:xfrm>
        </p:spPr>
        <p:txBody>
          <a:bodyPr/>
          <a:lstStyle/>
          <a:p>
            <a:r>
              <a:rPr lang="en-US" b="1" dirty="0"/>
              <a:t>THE PROBLEM WITH GASOLINE POWERED LEAF BLOWERS (GLB’s)   </a:t>
            </a:r>
            <a:r>
              <a:rPr lang="en-US" b="1" dirty="0">
                <a:highlight>
                  <a:srgbClr val="FFFF00"/>
                </a:highlight>
              </a:rPr>
              <a:t>#2 DUST</a:t>
            </a:r>
          </a:p>
        </p:txBody>
      </p:sp>
      <p:sp>
        <p:nvSpPr>
          <p:cNvPr id="3" name="Content Placeholder 2">
            <a:extLst>
              <a:ext uri="{FF2B5EF4-FFF2-40B4-BE49-F238E27FC236}">
                <a16:creationId xmlns:a16="http://schemas.microsoft.com/office/drawing/2014/main" id="{A3699DCC-8421-49AD-96D9-98E6B22AAA26}"/>
              </a:ext>
            </a:extLst>
          </p:cNvPr>
          <p:cNvSpPr>
            <a:spLocks noGrp="1"/>
          </p:cNvSpPr>
          <p:nvPr>
            <p:ph idx="1"/>
          </p:nvPr>
        </p:nvSpPr>
        <p:spPr>
          <a:xfrm>
            <a:off x="838200" y="1899186"/>
            <a:ext cx="10515600" cy="3951102"/>
          </a:xfrm>
        </p:spPr>
        <p:txBody>
          <a:bodyPr>
            <a:normAutofit/>
          </a:bodyPr>
          <a:lstStyle/>
          <a:p>
            <a:pPr marL="0" indent="0">
              <a:buNone/>
            </a:pPr>
            <a:r>
              <a:rPr lang="en-US" sz="3200" b="1" dirty="0"/>
              <a:t>The propelling air from the leaf blower travels at 200 – 250 Km/</a:t>
            </a:r>
            <a:r>
              <a:rPr lang="en-US" sz="3200" b="1" dirty="0" err="1"/>
              <a:t>hr</a:t>
            </a:r>
            <a:r>
              <a:rPr lang="en-US" sz="3200" b="1" dirty="0"/>
              <a:t> </a:t>
            </a:r>
            <a:r>
              <a:rPr lang="en-US" sz="3200" b="1" strike="sngStrike" dirty="0"/>
              <a:t> </a:t>
            </a:r>
            <a:r>
              <a:rPr lang="en-US" sz="3200" b="1" dirty="0"/>
              <a:t>pulverizing</a:t>
            </a:r>
            <a:r>
              <a:rPr lang="en-US" sz="3200" b="1" dirty="0">
                <a:solidFill>
                  <a:srgbClr val="FF0000"/>
                </a:solidFill>
              </a:rPr>
              <a:t> </a:t>
            </a:r>
            <a:r>
              <a:rPr lang="en-US" sz="3200" b="1" dirty="0"/>
              <a:t>what it hits into fine dust, finer than found in nature (fine like talcum powder)</a:t>
            </a:r>
          </a:p>
          <a:p>
            <a:pPr lvl="1"/>
            <a:r>
              <a:rPr lang="en-US" sz="2800" b="1" dirty="0"/>
              <a:t> </a:t>
            </a:r>
            <a:r>
              <a:rPr lang="en-US" sz="3200" b="1" dirty="0"/>
              <a:t>It can stay airborne for days. </a:t>
            </a:r>
            <a:endParaRPr lang="en-US" sz="2800" b="1" dirty="0"/>
          </a:p>
          <a:p>
            <a:pPr lvl="1"/>
            <a:endParaRPr lang="en-US" sz="2800" b="1" dirty="0"/>
          </a:p>
          <a:p>
            <a:pPr lvl="1"/>
            <a:r>
              <a:rPr lang="en-US" sz="3200" b="1" dirty="0"/>
              <a:t>Dust (PM or particulate matter) is so fine (less than 10 microns), </a:t>
            </a:r>
            <a:r>
              <a:rPr lang="en-US" sz="3200" b="1" dirty="0">
                <a:highlight>
                  <a:srgbClr val="FFFF00"/>
                </a:highlight>
              </a:rPr>
              <a:t>it gets past the protective cilia in our airways </a:t>
            </a:r>
            <a:r>
              <a:rPr lang="en-US" sz="3200" b="1" dirty="0"/>
              <a:t>and lodges in our lungs.</a:t>
            </a:r>
          </a:p>
          <a:p>
            <a:endParaRPr lang="en-US" dirty="0"/>
          </a:p>
        </p:txBody>
      </p:sp>
    </p:spTree>
    <p:extLst>
      <p:ext uri="{BB962C8B-B14F-4D97-AF65-F5344CB8AC3E}">
        <p14:creationId xmlns:p14="http://schemas.microsoft.com/office/powerpoint/2010/main" val="2617823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3910-4BA6-4453-A088-6472A15DAE43}"/>
              </a:ext>
            </a:extLst>
          </p:cNvPr>
          <p:cNvSpPr>
            <a:spLocks noGrp="1"/>
          </p:cNvSpPr>
          <p:nvPr>
            <p:ph type="title"/>
          </p:nvPr>
        </p:nvSpPr>
        <p:spPr>
          <a:xfrm>
            <a:off x="897384" y="243993"/>
            <a:ext cx="10515600" cy="1325563"/>
          </a:xfrm>
        </p:spPr>
        <p:txBody>
          <a:bodyPr>
            <a:normAutofit/>
          </a:bodyPr>
          <a:lstStyle/>
          <a:p>
            <a:r>
              <a:rPr lang="en-US" sz="3600" b="1" dirty="0"/>
              <a:t>PARTICULATE MATTER </a:t>
            </a:r>
            <a:r>
              <a:rPr lang="en-US" sz="3600" b="1" dirty="0">
                <a:highlight>
                  <a:srgbClr val="FFFF00"/>
                </a:highlight>
              </a:rPr>
              <a:t>(PM) IS ALSO A HAZARD TO HUMAN HEALTH</a:t>
            </a:r>
          </a:p>
        </p:txBody>
      </p:sp>
      <p:sp>
        <p:nvSpPr>
          <p:cNvPr id="3" name="Content Placeholder 2">
            <a:extLst>
              <a:ext uri="{FF2B5EF4-FFF2-40B4-BE49-F238E27FC236}">
                <a16:creationId xmlns:a16="http://schemas.microsoft.com/office/drawing/2014/main" id="{13E2E16D-57B9-4EB9-9C69-E3045FDECBFD}"/>
              </a:ext>
            </a:extLst>
          </p:cNvPr>
          <p:cNvSpPr>
            <a:spLocks noGrp="1"/>
          </p:cNvSpPr>
          <p:nvPr>
            <p:ph idx="1"/>
          </p:nvPr>
        </p:nvSpPr>
        <p:spPr>
          <a:xfrm>
            <a:off x="350883" y="1939482"/>
            <a:ext cx="11505732" cy="5435912"/>
          </a:xfrm>
        </p:spPr>
        <p:txBody>
          <a:bodyPr>
            <a:normAutofit/>
          </a:bodyPr>
          <a:lstStyle/>
          <a:p>
            <a:pPr marL="514350" indent="-514350">
              <a:buFont typeface="+mj-lt"/>
              <a:buAutoNum type="arabicPeriod"/>
            </a:pPr>
            <a:r>
              <a:rPr lang="en-US" sz="3600" dirty="0"/>
              <a:t>The pulverized yard dust PM contains animal feces, bacteria, </a:t>
            </a:r>
            <a:r>
              <a:rPr lang="en-US" sz="3600" dirty="0" err="1"/>
              <a:t>moulds</a:t>
            </a:r>
            <a:r>
              <a:rPr lang="en-US" sz="3600" dirty="0"/>
              <a:t>, fungus, fertilizer, pesticides. </a:t>
            </a:r>
          </a:p>
          <a:p>
            <a:pPr marL="514350" indent="-514350">
              <a:buFont typeface="+mj-lt"/>
              <a:buAutoNum type="arabicPeriod"/>
            </a:pPr>
            <a:r>
              <a:rPr lang="en-US" sz="3600" dirty="0"/>
              <a:t>Contractors blow lawn clippings off lawn &amp; down the street</a:t>
            </a:r>
          </a:p>
          <a:p>
            <a:pPr marL="514350" indent="-514350">
              <a:buFont typeface="+mj-lt"/>
              <a:buAutoNum type="arabicPeriod"/>
            </a:pPr>
            <a:r>
              <a:rPr lang="en-US" sz="3600" dirty="0"/>
              <a:t> </a:t>
            </a:r>
            <a:r>
              <a:rPr lang="en-US" sz="3600" u="sng" dirty="0"/>
              <a:t>Street dust contains </a:t>
            </a:r>
            <a:r>
              <a:rPr lang="en-US" sz="3600" b="1" dirty="0"/>
              <a:t>carbon black </a:t>
            </a:r>
            <a:r>
              <a:rPr lang="en-US" sz="3600" dirty="0"/>
              <a:t>from tire wear and </a:t>
            </a:r>
            <a:r>
              <a:rPr lang="en-US" sz="3600" b="1" dirty="0"/>
              <a:t>asbestos</a:t>
            </a:r>
            <a:r>
              <a:rPr lang="en-US" sz="3600" dirty="0"/>
              <a:t> from brake lining wear, </a:t>
            </a:r>
            <a:r>
              <a:rPr lang="en-US" sz="3600" b="1" dirty="0"/>
              <a:t>both are carcinogens </a:t>
            </a:r>
            <a:r>
              <a:rPr lang="en-US" sz="3600" dirty="0"/>
              <a:t>in our lungs. </a:t>
            </a:r>
          </a:p>
          <a:p>
            <a:pPr marL="514350" indent="-514350">
              <a:buFont typeface="+mj-lt"/>
              <a:buAutoNum type="arabicPeriod"/>
            </a:pPr>
            <a:r>
              <a:rPr lang="en-US" sz="3600" dirty="0"/>
              <a:t>Very fine PM  </a:t>
            </a:r>
            <a:r>
              <a:rPr lang="en-US" sz="3600" u="sng" dirty="0"/>
              <a:t>can enter our blood stream </a:t>
            </a:r>
            <a:r>
              <a:rPr lang="en-US" sz="3600" dirty="0"/>
              <a:t>through the lungs.</a:t>
            </a:r>
            <a:endParaRPr lang="en-US" sz="3200" dirty="0"/>
          </a:p>
        </p:txBody>
      </p:sp>
    </p:spTree>
    <p:extLst>
      <p:ext uri="{BB962C8B-B14F-4D97-AF65-F5344CB8AC3E}">
        <p14:creationId xmlns:p14="http://schemas.microsoft.com/office/powerpoint/2010/main" val="1878433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hoto, text&#10;&#10;Description automatically generated">
            <a:extLst>
              <a:ext uri="{FF2B5EF4-FFF2-40B4-BE49-F238E27FC236}">
                <a16:creationId xmlns:a16="http://schemas.microsoft.com/office/drawing/2014/main" id="{9E4D4A31-3B4D-4917-97EF-BEFE22EBB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015" y="232600"/>
            <a:ext cx="7946946" cy="6210711"/>
          </a:xfrm>
          <a:prstGeom prst="rect">
            <a:avLst/>
          </a:prstGeom>
        </p:spPr>
      </p:pic>
    </p:spTree>
    <p:extLst>
      <p:ext uri="{BB962C8B-B14F-4D97-AF65-F5344CB8AC3E}">
        <p14:creationId xmlns:p14="http://schemas.microsoft.com/office/powerpoint/2010/main" val="2099177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tree&#10;&#10;Description automatically generated">
            <a:extLst>
              <a:ext uri="{FF2B5EF4-FFF2-40B4-BE49-F238E27FC236}">
                <a16:creationId xmlns:a16="http://schemas.microsoft.com/office/drawing/2014/main" id="{9FB7E575-312A-47F2-94F8-3465211EB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279" y="40709"/>
            <a:ext cx="8912269" cy="6684202"/>
          </a:xfrm>
          <a:prstGeom prst="rect">
            <a:avLst/>
          </a:prstGeom>
        </p:spPr>
      </p:pic>
      <p:sp>
        <p:nvSpPr>
          <p:cNvPr id="2" name="TextBox 1">
            <a:extLst>
              <a:ext uri="{FF2B5EF4-FFF2-40B4-BE49-F238E27FC236}">
                <a16:creationId xmlns:a16="http://schemas.microsoft.com/office/drawing/2014/main" id="{8CECB859-6C5B-4C0D-9EC8-BC754C65A686}"/>
              </a:ext>
            </a:extLst>
          </p:cNvPr>
          <p:cNvSpPr txBox="1"/>
          <p:nvPr/>
        </p:nvSpPr>
        <p:spPr>
          <a:xfrm>
            <a:off x="252442" y="5029200"/>
            <a:ext cx="4876771" cy="923330"/>
          </a:xfrm>
          <a:prstGeom prst="rect">
            <a:avLst/>
          </a:prstGeom>
          <a:solidFill>
            <a:schemeClr val="bg1">
              <a:lumMod val="95000"/>
            </a:schemeClr>
          </a:solidFill>
        </p:spPr>
        <p:txBody>
          <a:bodyPr wrap="square" rtlCol="0">
            <a:spAutoFit/>
          </a:bodyPr>
          <a:lstStyle/>
          <a:p>
            <a:r>
              <a:rPr lang="en-US" b="1" dirty="0"/>
              <a:t>This operator is smart enough to protect himself from the dust with a mask but  it does not stop the exhaust fumes entering his lungs</a:t>
            </a:r>
          </a:p>
        </p:txBody>
      </p:sp>
    </p:spTree>
    <p:extLst>
      <p:ext uri="{BB962C8B-B14F-4D97-AF65-F5344CB8AC3E}">
        <p14:creationId xmlns:p14="http://schemas.microsoft.com/office/powerpoint/2010/main" val="50935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park&#10;&#10;Description automatically generated">
            <a:extLst>
              <a:ext uri="{FF2B5EF4-FFF2-40B4-BE49-F238E27FC236}">
                <a16:creationId xmlns:a16="http://schemas.microsoft.com/office/drawing/2014/main" id="{F6CE601D-1782-417E-A46B-9112FB194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29" y="469005"/>
            <a:ext cx="10421565" cy="6320039"/>
          </a:xfrm>
          <a:prstGeom prst="rect">
            <a:avLst/>
          </a:prstGeom>
        </p:spPr>
      </p:pic>
      <p:sp>
        <p:nvSpPr>
          <p:cNvPr id="2" name="TextBox 1">
            <a:extLst>
              <a:ext uri="{FF2B5EF4-FFF2-40B4-BE49-F238E27FC236}">
                <a16:creationId xmlns:a16="http://schemas.microsoft.com/office/drawing/2014/main" id="{84A01808-0E3A-4B9B-A381-DADA438E0247}"/>
              </a:ext>
            </a:extLst>
          </p:cNvPr>
          <p:cNvSpPr txBox="1"/>
          <p:nvPr/>
        </p:nvSpPr>
        <p:spPr>
          <a:xfrm>
            <a:off x="1374406" y="5391032"/>
            <a:ext cx="9555532" cy="707886"/>
          </a:xfrm>
          <a:prstGeom prst="rect">
            <a:avLst/>
          </a:prstGeom>
          <a:solidFill>
            <a:schemeClr val="bg1"/>
          </a:solidFill>
        </p:spPr>
        <p:txBody>
          <a:bodyPr wrap="square" rtlCol="0">
            <a:spAutoFit/>
          </a:bodyPr>
          <a:lstStyle/>
          <a:p>
            <a:r>
              <a:rPr lang="en-US" sz="2000" b="1" dirty="0"/>
              <a:t>ATTACK OF THE LEAF BLOWERS: OPERATORS USE THEM IRRESPONSIBLY. </a:t>
            </a:r>
            <a:r>
              <a:rPr lang="en-US" sz="2000" b="1" u="sng" dirty="0"/>
              <a:t>Note</a:t>
            </a:r>
            <a:r>
              <a:rPr lang="en-US" sz="2000" b="1" dirty="0"/>
              <a:t> NO DUST MASKS OR HEARING PROTECTION</a:t>
            </a:r>
          </a:p>
        </p:txBody>
      </p:sp>
    </p:spTree>
    <p:extLst>
      <p:ext uri="{BB962C8B-B14F-4D97-AF65-F5344CB8AC3E}">
        <p14:creationId xmlns:p14="http://schemas.microsoft.com/office/powerpoint/2010/main" val="3643818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3910-4BA6-4453-A088-6472A15DAE43}"/>
              </a:ext>
            </a:extLst>
          </p:cNvPr>
          <p:cNvSpPr>
            <a:spLocks noGrp="1"/>
          </p:cNvSpPr>
          <p:nvPr>
            <p:ph type="title"/>
          </p:nvPr>
        </p:nvSpPr>
        <p:spPr>
          <a:xfrm>
            <a:off x="639543" y="0"/>
            <a:ext cx="10515600" cy="853780"/>
          </a:xfrm>
        </p:spPr>
        <p:txBody>
          <a:bodyPr/>
          <a:lstStyle/>
          <a:p>
            <a:r>
              <a:rPr lang="en-US" b="1" dirty="0"/>
              <a:t>GLB POLLUTION AND LUNG DISEASES</a:t>
            </a:r>
            <a:endParaRPr lang="en-US" dirty="0"/>
          </a:p>
        </p:txBody>
      </p:sp>
      <p:sp>
        <p:nvSpPr>
          <p:cNvPr id="3" name="Content Placeholder 2">
            <a:extLst>
              <a:ext uri="{FF2B5EF4-FFF2-40B4-BE49-F238E27FC236}">
                <a16:creationId xmlns:a16="http://schemas.microsoft.com/office/drawing/2014/main" id="{13E2E16D-57B9-4EB9-9C69-E3045FDECBFD}"/>
              </a:ext>
            </a:extLst>
          </p:cNvPr>
          <p:cNvSpPr>
            <a:spLocks noGrp="1"/>
          </p:cNvSpPr>
          <p:nvPr>
            <p:ph idx="1"/>
          </p:nvPr>
        </p:nvSpPr>
        <p:spPr>
          <a:xfrm>
            <a:off x="345955" y="788670"/>
            <a:ext cx="11505732" cy="6007418"/>
          </a:xfrm>
        </p:spPr>
        <p:txBody>
          <a:bodyPr>
            <a:normAutofit fontScale="85000" lnSpcReduction="20000"/>
          </a:bodyPr>
          <a:lstStyle/>
          <a:p>
            <a:pPr marL="514350" indent="-514350">
              <a:buFont typeface="+mj-lt"/>
              <a:buAutoNum type="arabicPeriod"/>
            </a:pPr>
            <a:r>
              <a:rPr lang="en-US" sz="4600" b="1" dirty="0"/>
              <a:t>Air Pollution increases the suffering of those who have lung disease</a:t>
            </a:r>
          </a:p>
          <a:p>
            <a:pPr lvl="1"/>
            <a:r>
              <a:rPr lang="en-US" sz="4000" dirty="0"/>
              <a:t>Asthma</a:t>
            </a:r>
          </a:p>
          <a:p>
            <a:pPr lvl="1"/>
            <a:r>
              <a:rPr lang="en-US" sz="4000" dirty="0"/>
              <a:t>COPD  (chronic obstructive pulmonary disease)</a:t>
            </a:r>
          </a:p>
          <a:p>
            <a:pPr lvl="1"/>
            <a:r>
              <a:rPr lang="en-US" sz="4000" dirty="0"/>
              <a:t>Chronic Bronchitis</a:t>
            </a:r>
          </a:p>
          <a:p>
            <a:pPr lvl="1"/>
            <a:r>
              <a:rPr lang="en-US" sz="4000" dirty="0"/>
              <a:t>Emphysema</a:t>
            </a:r>
          </a:p>
          <a:p>
            <a:pPr lvl="1"/>
            <a:r>
              <a:rPr lang="en-US" sz="4000" dirty="0"/>
              <a:t>Lung Cancer</a:t>
            </a:r>
          </a:p>
          <a:p>
            <a:pPr lvl="1"/>
            <a:r>
              <a:rPr lang="en-US" sz="4000" dirty="0"/>
              <a:t>Pneumonia</a:t>
            </a:r>
          </a:p>
          <a:p>
            <a:pPr marL="514350" indent="-514350">
              <a:buFont typeface="+mj-lt"/>
              <a:buAutoNum type="arabicPeriod"/>
            </a:pPr>
            <a:r>
              <a:rPr lang="en-US" sz="4600" b="1" dirty="0"/>
              <a:t>Most susceptible are the elderly and young children whose bodies are growing</a:t>
            </a:r>
          </a:p>
          <a:p>
            <a:pPr marL="514350" indent="-514350">
              <a:buFont typeface="+mj-lt"/>
              <a:buAutoNum type="arabicPeriod"/>
            </a:pPr>
            <a:r>
              <a:rPr lang="en-US" sz="4600" b="1" dirty="0"/>
              <a:t>GLB’s cause more air pollution in residential </a:t>
            </a:r>
            <a:r>
              <a:rPr lang="en-US" sz="4600" b="1" dirty="0" err="1"/>
              <a:t>neighbourhoods</a:t>
            </a:r>
            <a:r>
              <a:rPr lang="en-US" sz="4600" b="1" dirty="0"/>
              <a:t> than any other regular source:</a:t>
            </a:r>
          </a:p>
          <a:p>
            <a:pPr marL="457200" lvl="1" indent="0">
              <a:buNone/>
            </a:pPr>
            <a:endParaRPr lang="en-US" dirty="0"/>
          </a:p>
        </p:txBody>
      </p:sp>
    </p:spTree>
    <p:extLst>
      <p:ext uri="{BB962C8B-B14F-4D97-AF65-F5344CB8AC3E}">
        <p14:creationId xmlns:p14="http://schemas.microsoft.com/office/powerpoint/2010/main" val="3442812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131DE-7245-4E8B-B8ED-C306EB4CC982}"/>
              </a:ext>
            </a:extLst>
          </p:cNvPr>
          <p:cNvSpPr>
            <a:spLocks noGrp="1"/>
          </p:cNvSpPr>
          <p:nvPr>
            <p:ph type="title"/>
          </p:nvPr>
        </p:nvSpPr>
        <p:spPr>
          <a:xfrm>
            <a:off x="838200" y="0"/>
            <a:ext cx="10515600" cy="1720215"/>
          </a:xfrm>
        </p:spPr>
        <p:txBody>
          <a:bodyPr/>
          <a:lstStyle/>
          <a:p>
            <a:r>
              <a:rPr lang="en-US" b="1" dirty="0"/>
              <a:t>THE PROBLEM WITH GASOLINE POWERED LEAF BLOWERS (GLB’s)  </a:t>
            </a:r>
            <a:r>
              <a:rPr lang="en-US" b="1" dirty="0">
                <a:highlight>
                  <a:srgbClr val="FFFF00"/>
                </a:highlight>
              </a:rPr>
              <a:t>#3 NOISE</a:t>
            </a:r>
          </a:p>
        </p:txBody>
      </p:sp>
      <p:sp>
        <p:nvSpPr>
          <p:cNvPr id="3" name="Content Placeholder 2">
            <a:extLst>
              <a:ext uri="{FF2B5EF4-FFF2-40B4-BE49-F238E27FC236}">
                <a16:creationId xmlns:a16="http://schemas.microsoft.com/office/drawing/2014/main" id="{A3699DCC-8421-49AD-96D9-98E6B22AAA26}"/>
              </a:ext>
            </a:extLst>
          </p:cNvPr>
          <p:cNvSpPr>
            <a:spLocks noGrp="1"/>
          </p:cNvSpPr>
          <p:nvPr>
            <p:ph idx="1"/>
          </p:nvPr>
        </p:nvSpPr>
        <p:spPr>
          <a:xfrm>
            <a:off x="889635" y="1867752"/>
            <a:ext cx="10515600" cy="4727357"/>
          </a:xfrm>
        </p:spPr>
        <p:txBody>
          <a:bodyPr>
            <a:normAutofit/>
          </a:bodyPr>
          <a:lstStyle/>
          <a:p>
            <a:pPr marL="0" indent="0">
              <a:buNone/>
            </a:pPr>
            <a:r>
              <a:rPr lang="en-US" sz="3200" b="1" dirty="0"/>
              <a:t>The Most Pervasive Obnoxious Noise source in Toronto</a:t>
            </a:r>
          </a:p>
          <a:p>
            <a:pPr lvl="1"/>
            <a:r>
              <a:rPr lang="en-US" sz="2800" dirty="0"/>
              <a:t>Up to 115 decibels of </a:t>
            </a:r>
            <a:r>
              <a:rPr lang="en-US" sz="2800" b="1" dirty="0"/>
              <a:t>low frequency sound</a:t>
            </a:r>
          </a:p>
          <a:p>
            <a:pPr lvl="1"/>
            <a:r>
              <a:rPr lang="en-US" sz="2800" b="1" dirty="0"/>
              <a:t>Low frequency sound </a:t>
            </a:r>
            <a:r>
              <a:rPr lang="en-US" sz="2800" dirty="0"/>
              <a:t>has great penetrating power going through walls and many types </a:t>
            </a:r>
            <a:r>
              <a:rPr lang="en-US" sz="2800"/>
              <a:t>of hearing </a:t>
            </a:r>
            <a:r>
              <a:rPr lang="en-US" sz="2800" dirty="0"/>
              <a:t>protection devices</a:t>
            </a:r>
          </a:p>
          <a:p>
            <a:pPr lvl="1"/>
            <a:r>
              <a:rPr lang="en-US" sz="2800" dirty="0"/>
              <a:t>Exposure above 75 decibels over  extended time periods results in </a:t>
            </a:r>
            <a:r>
              <a:rPr lang="en-US" sz="2800" b="1" dirty="0"/>
              <a:t>hearing loss</a:t>
            </a:r>
          </a:p>
          <a:p>
            <a:pPr marL="0" indent="0">
              <a:buNone/>
            </a:pPr>
            <a:r>
              <a:rPr lang="en-US" sz="3200" b="1" spc="-5" dirty="0">
                <a:ea typeface="Calibri" panose="020F0502020204030204" pitchFamily="34" charset="0"/>
                <a:cs typeface="Times New Roman" panose="02020603050405020304" pitchFamily="18" charset="0"/>
              </a:rPr>
              <a:t>Other</a:t>
            </a:r>
            <a:r>
              <a:rPr lang="en-US" sz="3200" b="1" spc="-10" dirty="0">
                <a:ea typeface="Calibri" panose="020F0502020204030204" pitchFamily="34" charset="0"/>
                <a:cs typeface="Times New Roman" panose="02020603050405020304" pitchFamily="18" charset="0"/>
              </a:rPr>
              <a:t> long-term </a:t>
            </a:r>
            <a:r>
              <a:rPr lang="en-US" sz="3200" b="1" spc="-5" dirty="0">
                <a:ea typeface="Calibri" panose="020F0502020204030204" pitchFamily="34" charset="0"/>
                <a:cs typeface="Times New Roman" panose="02020603050405020304" pitchFamily="18" charset="0"/>
              </a:rPr>
              <a:t>health impacts of noise</a:t>
            </a:r>
          </a:p>
          <a:p>
            <a:pPr lvl="1"/>
            <a:r>
              <a:rPr lang="en-US" sz="2800" spc="-5" dirty="0">
                <a:ea typeface="Calibri" panose="020F0502020204030204" pitchFamily="34" charset="0"/>
                <a:cs typeface="Times New Roman" panose="02020603050405020304" pitchFamily="18" charset="0"/>
              </a:rPr>
              <a:t>high blood pressure and ischemic heart diseases</a:t>
            </a:r>
            <a:endParaRPr lang="en-US" sz="2800" spc="-20" dirty="0">
              <a:ea typeface="Calibri" panose="020F0502020204030204" pitchFamily="34" charset="0"/>
              <a:cs typeface="Times New Roman" panose="02020603050405020304" pitchFamily="18" charset="0"/>
            </a:endParaRPr>
          </a:p>
          <a:p>
            <a:pPr lvl="1">
              <a:lnSpc>
                <a:spcPct val="100000"/>
              </a:lnSpc>
              <a:spcBef>
                <a:spcPts val="0"/>
              </a:spcBef>
            </a:pPr>
            <a:r>
              <a:rPr lang="en-US" sz="2800" spc="-5" dirty="0">
                <a:ea typeface="Calibri" panose="020F0502020204030204" pitchFamily="34" charset="0"/>
                <a:cs typeface="Times New Roman" panose="02020603050405020304" pitchFamily="18" charset="0"/>
              </a:rPr>
              <a:t>sleep</a:t>
            </a:r>
            <a:r>
              <a:rPr lang="en-US" sz="2800" spc="-10" dirty="0">
                <a:ea typeface="Calibri" panose="020F0502020204030204" pitchFamily="34" charset="0"/>
                <a:cs typeface="Times New Roman" panose="02020603050405020304" pitchFamily="18" charset="0"/>
              </a:rPr>
              <a:t> </a:t>
            </a:r>
            <a:r>
              <a:rPr lang="en-US" sz="2800" spc="-5" dirty="0">
                <a:ea typeface="Calibri" panose="020F0502020204030204" pitchFamily="34" charset="0"/>
                <a:cs typeface="Times New Roman" panose="02020603050405020304" pitchFamily="18" charset="0"/>
              </a:rPr>
              <a:t>disturbance,</a:t>
            </a:r>
            <a:endParaRPr lang="en-US" sz="2800" dirty="0">
              <a:ea typeface="Calibri" panose="020F0502020204030204" pitchFamily="34" charset="0"/>
              <a:cs typeface="Times New Roman" panose="02020603050405020304" pitchFamily="18" charset="0"/>
            </a:endParaRPr>
          </a:p>
          <a:p>
            <a:pPr lvl="1">
              <a:lnSpc>
                <a:spcPct val="100000"/>
              </a:lnSpc>
              <a:spcBef>
                <a:spcPts val="0"/>
              </a:spcBef>
            </a:pPr>
            <a:r>
              <a:rPr lang="en-US" sz="2800" spc="-5" dirty="0">
                <a:ea typeface="Calibri" panose="020F0502020204030204" pitchFamily="34" charset="0"/>
                <a:cs typeface="Times New Roman" panose="02020603050405020304" pitchFamily="18" charset="0"/>
              </a:rPr>
              <a:t>mental</a:t>
            </a:r>
            <a:r>
              <a:rPr lang="en-US" sz="2800" spc="-20" dirty="0">
                <a:ea typeface="Calibri" panose="020F0502020204030204" pitchFamily="34" charset="0"/>
                <a:cs typeface="Times New Roman" panose="02020603050405020304" pitchFamily="18" charset="0"/>
              </a:rPr>
              <a:t> </a:t>
            </a:r>
            <a:r>
              <a:rPr lang="en-US" sz="2800" spc="-5" dirty="0">
                <a:ea typeface="Calibri" panose="020F0502020204030204" pitchFamily="34" charset="0"/>
                <a:cs typeface="Times New Roman" panose="02020603050405020304" pitchFamily="18" charset="0"/>
              </a:rPr>
              <a:t>health</a:t>
            </a:r>
            <a:r>
              <a:rPr lang="en-US" sz="2800" spc="455" dirty="0">
                <a:ea typeface="Calibri" panose="020F0502020204030204" pitchFamily="34" charset="0"/>
                <a:cs typeface="Times New Roman" panose="02020603050405020304" pitchFamily="18" charset="0"/>
              </a:rPr>
              <a:t> </a:t>
            </a:r>
            <a:r>
              <a:rPr lang="en-US" sz="2800" dirty="0">
                <a:ea typeface="Calibri" panose="020F0502020204030204" pitchFamily="34" charset="0"/>
                <a:cs typeface="Times New Roman" panose="02020603050405020304" pitchFamily="18" charset="0"/>
              </a:rPr>
              <a:t>effects.</a:t>
            </a:r>
          </a:p>
          <a:p>
            <a:endParaRPr lang="en-US" dirty="0"/>
          </a:p>
        </p:txBody>
      </p:sp>
    </p:spTree>
    <p:extLst>
      <p:ext uri="{BB962C8B-B14F-4D97-AF65-F5344CB8AC3E}">
        <p14:creationId xmlns:p14="http://schemas.microsoft.com/office/powerpoint/2010/main" val="4113610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C85F401C-6AF3-4E55-94A7-43F1EB9115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227" y="841749"/>
            <a:ext cx="8713228" cy="6820422"/>
          </a:xfrm>
          <a:prstGeom prst="rect">
            <a:avLst/>
          </a:prstGeom>
        </p:spPr>
      </p:pic>
    </p:spTree>
    <p:extLst>
      <p:ext uri="{BB962C8B-B14F-4D97-AF65-F5344CB8AC3E}">
        <p14:creationId xmlns:p14="http://schemas.microsoft.com/office/powerpoint/2010/main" val="2863652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E3910-4BA6-4453-A088-6472A15DAE43}"/>
              </a:ext>
            </a:extLst>
          </p:cNvPr>
          <p:cNvSpPr>
            <a:spLocks noGrp="1"/>
          </p:cNvSpPr>
          <p:nvPr>
            <p:ph type="title"/>
          </p:nvPr>
        </p:nvSpPr>
        <p:spPr>
          <a:xfrm>
            <a:off x="639543" y="0"/>
            <a:ext cx="10515600" cy="853780"/>
          </a:xfrm>
        </p:spPr>
        <p:txBody>
          <a:bodyPr/>
          <a:lstStyle/>
          <a:p>
            <a:r>
              <a:rPr lang="en-US" b="1" dirty="0"/>
              <a:t>The Madness Continues</a:t>
            </a:r>
            <a:endParaRPr lang="en-US" dirty="0"/>
          </a:p>
        </p:txBody>
      </p:sp>
      <p:sp>
        <p:nvSpPr>
          <p:cNvPr id="3" name="Content Placeholder 2">
            <a:extLst>
              <a:ext uri="{FF2B5EF4-FFF2-40B4-BE49-F238E27FC236}">
                <a16:creationId xmlns:a16="http://schemas.microsoft.com/office/drawing/2014/main" id="{13E2E16D-57B9-4EB9-9C69-E3045FDECBFD}"/>
              </a:ext>
            </a:extLst>
          </p:cNvPr>
          <p:cNvSpPr>
            <a:spLocks noGrp="1"/>
          </p:cNvSpPr>
          <p:nvPr>
            <p:ph idx="1"/>
          </p:nvPr>
        </p:nvSpPr>
        <p:spPr>
          <a:xfrm>
            <a:off x="345955" y="981718"/>
            <a:ext cx="11505732" cy="5447130"/>
          </a:xfrm>
        </p:spPr>
        <p:txBody>
          <a:bodyPr>
            <a:normAutofit/>
          </a:bodyPr>
          <a:lstStyle/>
          <a:p>
            <a:pPr marL="514350" indent="-514350">
              <a:buFont typeface="+mj-lt"/>
              <a:buAutoNum type="arabicPeriod"/>
            </a:pPr>
            <a:r>
              <a:rPr lang="en-US" sz="3200" b="1" dirty="0"/>
              <a:t>City workers use GLB’s to clean parking lots, parks, pathways instead of deploying rakes and brooms. </a:t>
            </a:r>
          </a:p>
          <a:p>
            <a:pPr lvl="1"/>
            <a:r>
              <a:rPr lang="en-US" sz="2800" dirty="0"/>
              <a:t>This adds to the City PM load</a:t>
            </a:r>
          </a:p>
          <a:p>
            <a:pPr marL="514350" indent="-514350">
              <a:buFont typeface="+mj-lt"/>
              <a:buAutoNum type="arabicPeriod"/>
            </a:pPr>
            <a:r>
              <a:rPr lang="en-US" sz="3200" b="1" dirty="0"/>
              <a:t>Construction contractors  save time in cleanup using GLB’s instead of brooms or vacuum cleaners. GLB’s disperse construction debris and dust (more fine PM) from their work sites into surrounding </a:t>
            </a:r>
            <a:r>
              <a:rPr lang="en-US" sz="3200" b="1" dirty="0" err="1"/>
              <a:t>neighbourhoods</a:t>
            </a:r>
            <a:r>
              <a:rPr lang="en-US" sz="3200" b="1" dirty="0"/>
              <a:t>.</a:t>
            </a:r>
          </a:p>
          <a:p>
            <a:pPr lvl="1"/>
            <a:r>
              <a:rPr lang="en-US" sz="2800" dirty="0"/>
              <a:t>Inhaling silica dust from stone and concrete cutting and grinding causes </a:t>
            </a:r>
            <a:r>
              <a:rPr lang="en-US" sz="2800" b="1" dirty="0"/>
              <a:t>Silicosis, an incurable disease. </a:t>
            </a:r>
          </a:p>
          <a:p>
            <a:pPr lvl="1"/>
            <a:r>
              <a:rPr lang="en-US" sz="2800" dirty="0"/>
              <a:t>fiber glass insulation, drywall  dust are </a:t>
            </a:r>
            <a:r>
              <a:rPr lang="en-US" sz="2800" b="1" dirty="0"/>
              <a:t>lung irritants</a:t>
            </a:r>
          </a:p>
          <a:p>
            <a:endParaRPr lang="en-US" dirty="0"/>
          </a:p>
          <a:p>
            <a:pPr marL="457200" lvl="1" indent="0">
              <a:buNone/>
            </a:pPr>
            <a:endParaRPr lang="en-US" dirty="0"/>
          </a:p>
        </p:txBody>
      </p:sp>
    </p:spTree>
    <p:extLst>
      <p:ext uri="{BB962C8B-B14F-4D97-AF65-F5344CB8AC3E}">
        <p14:creationId xmlns:p14="http://schemas.microsoft.com/office/powerpoint/2010/main" val="949746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4BC355-6810-4C5E-91E2-9AA5AC82604E}"/>
              </a:ext>
            </a:extLst>
          </p:cNvPr>
          <p:cNvSpPr>
            <a:spLocks noGrp="1"/>
          </p:cNvSpPr>
          <p:nvPr>
            <p:ph type="ctrTitle"/>
          </p:nvPr>
        </p:nvSpPr>
        <p:spPr>
          <a:xfrm>
            <a:off x="-38100" y="263471"/>
            <a:ext cx="12006263" cy="489004"/>
          </a:xfrm>
        </p:spPr>
        <p:txBody>
          <a:bodyPr>
            <a:noAutofit/>
          </a:bodyPr>
          <a:lstStyle/>
          <a:p>
            <a:r>
              <a:rPr lang="en-US" sz="3200" b="1" dirty="0"/>
              <a:t>RECOMMENDED  TIME SCHEDULE TO PROTECT PUBLIC HEALTH</a:t>
            </a:r>
          </a:p>
        </p:txBody>
      </p:sp>
      <p:sp>
        <p:nvSpPr>
          <p:cNvPr id="5" name="Subtitle 4">
            <a:extLst>
              <a:ext uri="{FF2B5EF4-FFF2-40B4-BE49-F238E27FC236}">
                <a16:creationId xmlns:a16="http://schemas.microsoft.com/office/drawing/2014/main" id="{BB72C58B-9B6B-414F-B76B-5217A5A09595}"/>
              </a:ext>
            </a:extLst>
          </p:cNvPr>
          <p:cNvSpPr>
            <a:spLocks noGrp="1"/>
          </p:cNvSpPr>
          <p:nvPr>
            <p:ph type="subTitle" idx="1"/>
          </p:nvPr>
        </p:nvSpPr>
        <p:spPr>
          <a:xfrm>
            <a:off x="258053" y="947738"/>
            <a:ext cx="11892808" cy="5699893"/>
          </a:xfrm>
        </p:spPr>
        <p:txBody>
          <a:bodyPr>
            <a:normAutofit lnSpcReduction="10000"/>
          </a:bodyPr>
          <a:lstStyle/>
          <a:p>
            <a:pPr marL="457200" indent="-457200" algn="l">
              <a:buFont typeface="+mj-lt"/>
              <a:buAutoNum type="arabicPeriod"/>
            </a:pPr>
            <a:r>
              <a:rPr lang="en-US" sz="3200" b="1" dirty="0"/>
              <a:t>Step 1: </a:t>
            </a:r>
            <a:r>
              <a:rPr lang="en-US" sz="3200" dirty="0"/>
              <a:t>ban GLB operations for lawn maintenance from May through September</a:t>
            </a:r>
          </a:p>
          <a:p>
            <a:pPr marL="914400" lvl="1" indent="-457200" algn="l">
              <a:buFont typeface="Arial" panose="020B0604020202020204" pitchFamily="34" charset="0"/>
              <a:buChar char="•"/>
            </a:pPr>
            <a:r>
              <a:rPr lang="en-US" sz="2800" dirty="0"/>
              <a:t>They should </a:t>
            </a:r>
            <a:r>
              <a:rPr lang="en-US" sz="2800" b="1" dirty="0"/>
              <a:t>not be used to clean</a:t>
            </a:r>
            <a:r>
              <a:rPr lang="en-US" sz="2800" dirty="0"/>
              <a:t> streets, driveways or sidewalks </a:t>
            </a:r>
            <a:r>
              <a:rPr lang="en-US" sz="2800" b="1" dirty="0"/>
              <a:t>year round</a:t>
            </a:r>
          </a:p>
          <a:p>
            <a:pPr marL="914400" lvl="1" indent="-457200" algn="l">
              <a:buFont typeface="Arial" panose="020B0604020202020204" pitchFamily="34" charset="0"/>
              <a:buChar char="•"/>
            </a:pPr>
            <a:r>
              <a:rPr lang="en-US" sz="2800" dirty="0"/>
              <a:t>They should </a:t>
            </a:r>
            <a:r>
              <a:rPr lang="en-US" sz="2800" b="1" dirty="0"/>
              <a:t>be banned  from construction sites </a:t>
            </a:r>
            <a:r>
              <a:rPr lang="en-US" sz="2800" dirty="0"/>
              <a:t>for dust cleanup </a:t>
            </a:r>
            <a:r>
              <a:rPr lang="en-US" sz="2800" b="1" dirty="0"/>
              <a:t>year round</a:t>
            </a:r>
          </a:p>
          <a:p>
            <a:pPr marL="914400" lvl="1" indent="-457200" algn="l">
              <a:buFont typeface="Arial" panose="020B0604020202020204" pitchFamily="34" charset="0"/>
              <a:buChar char="•"/>
            </a:pPr>
            <a:r>
              <a:rPr lang="en-US" sz="2800" b="1" dirty="0"/>
              <a:t>City Workers </a:t>
            </a:r>
            <a:r>
              <a:rPr lang="en-US" sz="2800" dirty="0"/>
              <a:t>should </a:t>
            </a:r>
            <a:r>
              <a:rPr lang="en-US" sz="2800" b="1" dirty="0"/>
              <a:t>stop using GLB’s year round</a:t>
            </a:r>
          </a:p>
          <a:p>
            <a:pPr marL="914400" lvl="1" indent="-457200" algn="l">
              <a:buFont typeface="Arial" panose="020B0604020202020204" pitchFamily="34" charset="0"/>
              <a:buChar char="•"/>
            </a:pPr>
            <a:endParaRPr lang="en-US" sz="2800" dirty="0"/>
          </a:p>
          <a:p>
            <a:pPr marL="457200" indent="-457200" algn="l">
              <a:buFont typeface="+mj-lt"/>
              <a:buAutoNum type="arabicPeriod"/>
            </a:pPr>
            <a:r>
              <a:rPr lang="en-US" sz="3200" b="1" dirty="0"/>
              <a:t>Step 2</a:t>
            </a:r>
            <a:r>
              <a:rPr lang="en-US" sz="3200" dirty="0"/>
              <a:t> : For the Fall and Spring operations </a:t>
            </a:r>
            <a:r>
              <a:rPr lang="en-US" sz="3200" b="1" dirty="0"/>
              <a:t>assess further restrictions </a:t>
            </a:r>
            <a:r>
              <a:rPr lang="en-US" sz="3200" dirty="0"/>
              <a:t>on how </a:t>
            </a:r>
            <a:r>
              <a:rPr lang="en-US" sz="3200" b="1" dirty="0"/>
              <a:t>all types of leaf blowers  </a:t>
            </a:r>
            <a:r>
              <a:rPr lang="en-US" sz="3200" dirty="0"/>
              <a:t>are to be used (including battery Op)</a:t>
            </a:r>
          </a:p>
          <a:p>
            <a:pPr marL="514350" indent="-514350" algn="l">
              <a:buFont typeface="+mj-lt"/>
              <a:buAutoNum type="arabicPeriod"/>
            </a:pPr>
            <a:r>
              <a:rPr lang="en-US" sz="3200" b="1" dirty="0"/>
              <a:t>Step 3: Ban GLB’s for lawn maintenance in the Fall &amp; Spring as well (electric, battery operated allowed)</a:t>
            </a:r>
          </a:p>
          <a:p>
            <a:pPr algn="l"/>
            <a:endParaRPr lang="en-US" sz="3200" b="1" dirty="0"/>
          </a:p>
          <a:p>
            <a:pPr marL="457200" indent="-457200" algn="l">
              <a:buFont typeface="+mj-lt"/>
              <a:buAutoNum type="arabicPeriod"/>
            </a:pPr>
            <a:endParaRPr lang="en-US" sz="3200" dirty="0"/>
          </a:p>
          <a:p>
            <a:pPr marL="457200" indent="-457200" algn="l">
              <a:buFont typeface="+mj-lt"/>
              <a:buAutoNum type="arabicPeriod"/>
            </a:pPr>
            <a:endParaRPr lang="en-US" sz="3200" dirty="0"/>
          </a:p>
          <a:p>
            <a:endParaRPr lang="en-US" sz="2800" dirty="0"/>
          </a:p>
        </p:txBody>
      </p:sp>
    </p:spTree>
    <p:extLst>
      <p:ext uri="{BB962C8B-B14F-4D97-AF65-F5344CB8AC3E}">
        <p14:creationId xmlns:p14="http://schemas.microsoft.com/office/powerpoint/2010/main" val="2269192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738F7-7027-4560-BCE8-193E5D507DE8}"/>
              </a:ext>
            </a:extLst>
          </p:cNvPr>
          <p:cNvSpPr>
            <a:spLocks noGrp="1"/>
          </p:cNvSpPr>
          <p:nvPr>
            <p:ph type="title"/>
          </p:nvPr>
        </p:nvSpPr>
        <p:spPr>
          <a:xfrm>
            <a:off x="838200" y="318293"/>
            <a:ext cx="10515600" cy="477838"/>
          </a:xfrm>
        </p:spPr>
        <p:txBody>
          <a:bodyPr>
            <a:normAutofit fontScale="90000"/>
          </a:bodyPr>
          <a:lstStyle/>
          <a:p>
            <a:r>
              <a:rPr lang="en-US" b="1" dirty="0"/>
              <a:t>REGULATIONS MUST BE ENFORCEABLE!</a:t>
            </a:r>
          </a:p>
        </p:txBody>
      </p:sp>
      <p:sp>
        <p:nvSpPr>
          <p:cNvPr id="3" name="Content Placeholder 2">
            <a:extLst>
              <a:ext uri="{FF2B5EF4-FFF2-40B4-BE49-F238E27FC236}">
                <a16:creationId xmlns:a16="http://schemas.microsoft.com/office/drawing/2014/main" id="{9AD331FB-D087-4683-8F21-01E6C65107A4}"/>
              </a:ext>
            </a:extLst>
          </p:cNvPr>
          <p:cNvSpPr>
            <a:spLocks noGrp="1"/>
          </p:cNvSpPr>
          <p:nvPr>
            <p:ph idx="1"/>
          </p:nvPr>
        </p:nvSpPr>
        <p:spPr>
          <a:xfrm>
            <a:off x="73819" y="895351"/>
            <a:ext cx="12044362" cy="6265544"/>
          </a:xfrm>
        </p:spPr>
        <p:txBody>
          <a:bodyPr>
            <a:normAutofit lnSpcReduction="10000"/>
          </a:bodyPr>
          <a:lstStyle/>
          <a:p>
            <a:pPr marL="514350" indent="-514350">
              <a:buFont typeface="+mj-lt"/>
              <a:buAutoNum type="arabicPeriod"/>
            </a:pPr>
            <a:endParaRPr lang="en-US" b="1" dirty="0"/>
          </a:p>
          <a:p>
            <a:pPr marL="514350" indent="-514350">
              <a:buFont typeface="+mj-lt"/>
              <a:buAutoNum type="arabicPeriod"/>
            </a:pPr>
            <a:r>
              <a:rPr lang="en-US" b="1" dirty="0"/>
              <a:t>LESSON LEARNED FROM ANTI DUST BYLAW (SEPT 2018) FOR RESIDENTIAL STONE CUTTING </a:t>
            </a:r>
            <a:r>
              <a:rPr lang="en-US" dirty="0"/>
              <a:t>toxic stone dust must be  captured by wet sawing or vacuum collection. The dust is mostly silica. If inhaled, it causes Silicosis an </a:t>
            </a:r>
            <a:r>
              <a:rPr lang="en-US" b="1" dirty="0"/>
              <a:t>incurable</a:t>
            </a:r>
            <a:r>
              <a:rPr lang="en-US" dirty="0"/>
              <a:t> </a:t>
            </a:r>
            <a:r>
              <a:rPr lang="en-US" b="1" dirty="0"/>
              <a:t>disease</a:t>
            </a:r>
            <a:r>
              <a:rPr lang="en-US" dirty="0"/>
              <a:t> that can lead to lung cancer</a:t>
            </a:r>
          </a:p>
          <a:p>
            <a:pPr lvl="1"/>
            <a:r>
              <a:rPr lang="en-US" dirty="0"/>
              <a:t>Residents reported violations to 311 : testimony, videos, pictures, stone dust on windshields and windows is </a:t>
            </a:r>
            <a:r>
              <a:rPr lang="en-US" b="1" dirty="0"/>
              <a:t>not admissible evidence</a:t>
            </a:r>
          </a:p>
          <a:p>
            <a:pPr lvl="1"/>
            <a:r>
              <a:rPr lang="en-US" dirty="0">
                <a:highlight>
                  <a:srgbClr val="FFFF00"/>
                </a:highlight>
              </a:rPr>
              <a:t>Bylaw enforcement officer </a:t>
            </a:r>
            <a:r>
              <a:rPr lang="en-US" b="1" dirty="0">
                <a:highlight>
                  <a:srgbClr val="FFFF00"/>
                </a:highlight>
              </a:rPr>
              <a:t>must witness </a:t>
            </a:r>
            <a:r>
              <a:rPr lang="en-US" dirty="0">
                <a:highlight>
                  <a:srgbClr val="FFFF00"/>
                </a:highlight>
              </a:rPr>
              <a:t>the actual cutting to lay a charge </a:t>
            </a:r>
          </a:p>
          <a:p>
            <a:pPr lvl="1"/>
            <a:r>
              <a:rPr lang="en-US" b="1" dirty="0"/>
              <a:t>contractors know this and flaunt the law</a:t>
            </a:r>
          </a:p>
          <a:p>
            <a:pPr lvl="1"/>
            <a:endParaRPr lang="en-US" b="1" dirty="0"/>
          </a:p>
          <a:p>
            <a:pPr marL="514350" indent="-514350">
              <a:buFont typeface="+mj-lt"/>
              <a:buAutoNum type="arabicPeriod"/>
            </a:pPr>
            <a:r>
              <a:rPr lang="en-US" b="1" dirty="0"/>
              <a:t>A GLB BAN: </a:t>
            </a:r>
            <a:r>
              <a:rPr lang="en-US" b="1" u="sng" dirty="0"/>
              <a:t>IT SHOULD BE A VIOLATION FOR CONTRACTORS TO BE IN POSSESSION OF A GLB IN THEIR VEHICLES OR AT THE WORKSITE</a:t>
            </a:r>
          </a:p>
          <a:p>
            <a:pPr lvl="1"/>
            <a:r>
              <a:rPr lang="en-US" dirty="0"/>
              <a:t>Bylaw enforcement: levy a fine ($1,000) if contractor has a GLB whether operating or not</a:t>
            </a:r>
          </a:p>
          <a:p>
            <a:pPr lvl="1"/>
            <a:r>
              <a:rPr lang="en-US" dirty="0"/>
              <a:t>Such enforcement penalties will get around the grass cutting </a:t>
            </a:r>
            <a:r>
              <a:rPr lang="en-US" dirty="0">
                <a:highlight>
                  <a:srgbClr val="FFFF00"/>
                </a:highlight>
              </a:rPr>
              <a:t>industry </a:t>
            </a:r>
            <a:r>
              <a:rPr lang="en-US" b="1" dirty="0">
                <a:highlight>
                  <a:srgbClr val="FFFF00"/>
                </a:highlight>
              </a:rPr>
              <a:t>very quickly and discourage violations</a:t>
            </a:r>
          </a:p>
          <a:p>
            <a:pPr lvl="1"/>
            <a:r>
              <a:rPr lang="en-US" dirty="0"/>
              <a:t>Testimonies with photos by affected residents should also be accepted as evidence of violation</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258921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111075-56B6-42DE-82C6-90B787C241A9}"/>
              </a:ext>
            </a:extLst>
          </p:cNvPr>
          <p:cNvSpPr>
            <a:spLocks noGrp="1"/>
          </p:cNvSpPr>
          <p:nvPr>
            <p:ph type="title"/>
          </p:nvPr>
        </p:nvSpPr>
        <p:spPr>
          <a:xfrm>
            <a:off x="0" y="1288805"/>
            <a:ext cx="11921490" cy="3971925"/>
          </a:xfrm>
        </p:spPr>
        <p:txBody>
          <a:bodyPr>
            <a:normAutofit fontScale="90000"/>
          </a:bodyPr>
          <a:lstStyle/>
          <a:p>
            <a:pPr algn="ctr"/>
            <a:r>
              <a:rPr lang="en-US" b="1" i="1" dirty="0"/>
              <a:t>WHEN, WHAT will TPH and Toronto City Manager Recommend ??</a:t>
            </a:r>
            <a:br>
              <a:rPr lang="en-US" b="1" i="1" dirty="0"/>
            </a:br>
            <a:br>
              <a:rPr lang="en-US" b="1" i="1" dirty="0"/>
            </a:br>
            <a:br>
              <a:rPr lang="en-US" b="1" i="1" dirty="0"/>
            </a:br>
            <a:r>
              <a:rPr lang="en-US" b="1" i="1" dirty="0">
                <a:highlight>
                  <a:srgbClr val="FFFF00"/>
                </a:highlight>
              </a:rPr>
              <a:t>March 30 was 9 months ago </a:t>
            </a:r>
            <a:endParaRPr lang="en-US" i="1" dirty="0">
              <a:highlight>
                <a:srgbClr val="FFFF00"/>
              </a:highlight>
            </a:endParaRPr>
          </a:p>
        </p:txBody>
      </p:sp>
    </p:spTree>
    <p:extLst>
      <p:ext uri="{BB962C8B-B14F-4D97-AF65-F5344CB8AC3E}">
        <p14:creationId xmlns:p14="http://schemas.microsoft.com/office/powerpoint/2010/main" val="3674863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111075-56B6-42DE-82C6-90B787C241A9}"/>
              </a:ext>
            </a:extLst>
          </p:cNvPr>
          <p:cNvSpPr>
            <a:spLocks noGrp="1"/>
          </p:cNvSpPr>
          <p:nvPr>
            <p:ph type="title"/>
          </p:nvPr>
        </p:nvSpPr>
        <p:spPr>
          <a:xfrm>
            <a:off x="91440" y="2543174"/>
            <a:ext cx="11921490" cy="3971925"/>
          </a:xfrm>
        </p:spPr>
        <p:txBody>
          <a:bodyPr>
            <a:normAutofit fontScale="90000"/>
          </a:bodyPr>
          <a:lstStyle/>
          <a:p>
            <a:pPr marL="857250" marR="0" indent="-857250" algn="l">
              <a:spcBef>
                <a:spcPts val="0"/>
              </a:spcBef>
              <a:spcAft>
                <a:spcPts val="0"/>
              </a:spcAft>
              <a:buFont typeface="Arial" panose="020B0604020202020204" pitchFamily="34" charset="0"/>
              <a:buChar char="•"/>
            </a:pPr>
            <a:r>
              <a:rPr lang="en-US" b="1" i="1" dirty="0"/>
              <a:t>WHEN, WHAT will TPH and Toronto City Manager Recommend ??</a:t>
            </a:r>
            <a:br>
              <a:rPr lang="en-US" b="1" i="1" dirty="0"/>
            </a:br>
            <a:r>
              <a:rPr lang="en-US" sz="3600" b="1" i="1" dirty="0">
                <a:highlight>
                  <a:srgbClr val="FFFF00"/>
                </a:highlight>
              </a:rPr>
              <a:t>A</a:t>
            </a:r>
            <a:r>
              <a:rPr lang="en-US" sz="4000" b="1" dirty="0">
                <a:highlight>
                  <a:srgbClr val="FFFF00"/>
                </a:highlight>
              </a:rPr>
              <a:t>ugust 2021 Toronto Environment &amp; Energy Division (EED) wrote: </a:t>
            </a:r>
            <a:r>
              <a:rPr lang="en-US" sz="3100" b="1" i="1" dirty="0">
                <a:highlight>
                  <a:srgbClr val="FFFF00"/>
                </a:highlight>
              </a:rPr>
              <a:t>I</a:t>
            </a:r>
            <a:r>
              <a:rPr lang="en-US" sz="3100" b="0" i="1" dirty="0">
                <a:solidFill>
                  <a:srgbClr val="201F1E"/>
                </a:solidFill>
                <a:effectLst/>
                <a:highlight>
                  <a:srgbClr val="FFFF00"/>
                </a:highlight>
                <a:latin typeface="Calibri" panose="020F0502020204030204" pitchFamily="34" charset="0"/>
              </a:rPr>
              <a:t>n 2017 EED reported to City Council (2017.PE19.4) that based on available research, not enough evidence existed to justify further restricting two-stroke engines </a:t>
            </a:r>
            <a:r>
              <a:rPr lang="en-US" sz="3100" b="1" i="1" dirty="0">
                <a:solidFill>
                  <a:srgbClr val="201F1E"/>
                </a:solidFill>
                <a:effectLst/>
                <a:highlight>
                  <a:srgbClr val="FFFF00"/>
                </a:highlight>
                <a:latin typeface="Calibri" panose="020F0502020204030204" pitchFamily="34" charset="0"/>
              </a:rPr>
              <a:t>on environmental or health grounds </a:t>
            </a:r>
            <a:r>
              <a:rPr lang="en-US" sz="3100" i="1" dirty="0">
                <a:solidFill>
                  <a:srgbClr val="201F1E"/>
                </a:solidFill>
                <a:effectLst/>
                <a:highlight>
                  <a:srgbClr val="FFFF00"/>
                </a:highlight>
                <a:latin typeface="Calibri" panose="020F0502020204030204" pitchFamily="34" charset="0"/>
              </a:rPr>
              <a:t>and </a:t>
            </a:r>
            <a:r>
              <a:rPr lang="en-US" sz="4000" i="1" dirty="0">
                <a:solidFill>
                  <a:srgbClr val="201F1E"/>
                </a:solidFill>
                <a:effectLst/>
                <a:highlight>
                  <a:srgbClr val="FFFF00"/>
                </a:highlight>
                <a:latin typeface="Calibri" panose="020F0502020204030204" pitchFamily="34" charset="0"/>
              </a:rPr>
              <a:t>we do not believe there have been sufficient developments since to warrant an urgent change in direction</a:t>
            </a:r>
            <a:r>
              <a:rPr lang="en-US" sz="3100" i="1" dirty="0">
                <a:solidFill>
                  <a:srgbClr val="201F1E"/>
                </a:solidFill>
                <a:effectLst/>
                <a:highlight>
                  <a:srgbClr val="FFFF00"/>
                </a:highlight>
                <a:latin typeface="Calibri" panose="020F0502020204030204" pitchFamily="34" charset="0"/>
              </a:rPr>
              <a:t>.</a:t>
            </a:r>
            <a:br>
              <a:rPr lang="en-US" sz="3100" i="0" dirty="0">
                <a:solidFill>
                  <a:srgbClr val="201F1E"/>
                </a:solidFill>
                <a:effectLst/>
                <a:highlight>
                  <a:srgbClr val="FFFF00"/>
                </a:highlight>
                <a:latin typeface="Calibri" panose="020F0502020204030204" pitchFamily="34" charset="0"/>
              </a:rPr>
            </a:br>
            <a:br>
              <a:rPr lang="en-US" sz="3100" i="0" dirty="0">
                <a:solidFill>
                  <a:srgbClr val="201F1E"/>
                </a:solidFill>
                <a:effectLst/>
                <a:highlight>
                  <a:srgbClr val="FFFF00"/>
                </a:highlight>
                <a:latin typeface="Calibri" panose="020F0502020204030204" pitchFamily="34" charset="0"/>
              </a:rPr>
            </a:br>
            <a:r>
              <a:rPr lang="en-US" sz="3100" b="0" i="1" dirty="0">
                <a:solidFill>
                  <a:srgbClr val="201F1E"/>
                </a:solidFill>
                <a:effectLst/>
                <a:latin typeface="Calibri" panose="020F0502020204030204" pitchFamily="34" charset="0"/>
              </a:rPr>
              <a:t> ..</a:t>
            </a:r>
            <a:r>
              <a:rPr lang="en-US" sz="5300" b="0" i="1" dirty="0">
                <a:solidFill>
                  <a:srgbClr val="201F1E"/>
                </a:solidFill>
                <a:effectLst/>
                <a:latin typeface="Calibri" panose="020F0502020204030204" pitchFamily="34" charset="0"/>
              </a:rPr>
              <a:t>So California has it all wrong?????</a:t>
            </a:r>
            <a:br>
              <a:rPr lang="en-US" sz="3100" b="0" i="0" dirty="0">
                <a:solidFill>
                  <a:srgbClr val="201F1E"/>
                </a:solidFill>
                <a:effectLst/>
                <a:latin typeface="Calibri" panose="020F0502020204030204" pitchFamily="34" charset="0"/>
              </a:rPr>
            </a:br>
            <a:r>
              <a:rPr lang="en-US" sz="3100" b="0" i="0" dirty="0">
                <a:solidFill>
                  <a:srgbClr val="201F1E"/>
                </a:solidFill>
                <a:effectLst/>
                <a:latin typeface="Calibri" panose="020F0502020204030204" pitchFamily="34" charset="0"/>
              </a:rPr>
              <a:t>…</a:t>
            </a:r>
            <a:r>
              <a:rPr lang="en-US" i="1" dirty="0"/>
              <a:t>read the 20 </a:t>
            </a:r>
            <a:r>
              <a:rPr lang="en-US" i="1" dirty="0" err="1"/>
              <a:t>yr</a:t>
            </a:r>
            <a:r>
              <a:rPr lang="en-US" i="1" dirty="0"/>
              <a:t> old Sheela </a:t>
            </a:r>
            <a:r>
              <a:rPr lang="en-US" i="1" dirty="0" err="1"/>
              <a:t>Basrur</a:t>
            </a:r>
            <a:r>
              <a:rPr lang="en-US" i="1" dirty="0"/>
              <a:t> File!!</a:t>
            </a:r>
          </a:p>
        </p:txBody>
      </p:sp>
    </p:spTree>
    <p:extLst>
      <p:ext uri="{BB962C8B-B14F-4D97-AF65-F5344CB8AC3E}">
        <p14:creationId xmlns:p14="http://schemas.microsoft.com/office/powerpoint/2010/main" val="1607181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23DA-7076-4775-B13B-E40185740F7F}"/>
              </a:ext>
            </a:extLst>
          </p:cNvPr>
          <p:cNvSpPr>
            <a:spLocks noGrp="1"/>
          </p:cNvSpPr>
          <p:nvPr>
            <p:ph type="title"/>
          </p:nvPr>
        </p:nvSpPr>
        <p:spPr>
          <a:xfrm>
            <a:off x="838200" y="365125"/>
            <a:ext cx="10515600" cy="925513"/>
          </a:xfrm>
        </p:spPr>
        <p:txBody>
          <a:bodyPr/>
          <a:lstStyle/>
          <a:p>
            <a:r>
              <a:rPr lang="en-US" b="1" dirty="0"/>
              <a:t>Situation on Gas Powered Leaf Blowers (GLB’s)</a:t>
            </a:r>
          </a:p>
        </p:txBody>
      </p:sp>
      <p:sp>
        <p:nvSpPr>
          <p:cNvPr id="3" name="Content Placeholder 2">
            <a:extLst>
              <a:ext uri="{FF2B5EF4-FFF2-40B4-BE49-F238E27FC236}">
                <a16:creationId xmlns:a16="http://schemas.microsoft.com/office/drawing/2014/main" id="{EBF3EE68-4986-4912-A60C-D114C9E36DF8}"/>
              </a:ext>
            </a:extLst>
          </p:cNvPr>
          <p:cNvSpPr>
            <a:spLocks noGrp="1"/>
          </p:cNvSpPr>
          <p:nvPr>
            <p:ph idx="1"/>
          </p:nvPr>
        </p:nvSpPr>
        <p:spPr>
          <a:xfrm>
            <a:off x="838200" y="1825625"/>
            <a:ext cx="11353800" cy="4351338"/>
          </a:xfrm>
        </p:spPr>
        <p:txBody>
          <a:bodyPr>
            <a:normAutofit/>
          </a:bodyPr>
          <a:lstStyle/>
          <a:p>
            <a:r>
              <a:rPr lang="en-US" sz="3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Many people </a:t>
            </a:r>
            <a:r>
              <a:rPr lang="en-US" sz="3200" dirty="0">
                <a:effectLst/>
                <a:latin typeface="Calibri" panose="020F0502020204030204" pitchFamily="34" charset="0"/>
                <a:ea typeface="Calibri" panose="020F0502020204030204" pitchFamily="34" charset="0"/>
                <a:cs typeface="Times New Roman" panose="02020603050405020304" pitchFamily="18" charset="0"/>
              </a:rPr>
              <a:t>in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Toronto</a:t>
            </a:r>
            <a:r>
              <a:rPr lang="en-US" sz="3200" dirty="0">
                <a:effectLst/>
                <a:latin typeface="Calibri" panose="020F0502020204030204" pitchFamily="34" charset="0"/>
                <a:ea typeface="Calibri" panose="020F0502020204030204" pitchFamily="34" charset="0"/>
                <a:cs typeface="Times New Roman" panose="02020603050405020304" pitchFamily="18" charset="0"/>
              </a:rPr>
              <a:t> reluctantly accept the noisy, smelly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GLB </a:t>
            </a:r>
            <a:r>
              <a:rPr lang="en-US" sz="3200" dirty="0">
                <a:effectLst/>
                <a:latin typeface="Calibri" panose="020F0502020204030204" pitchFamily="34" charset="0"/>
                <a:ea typeface="Calibri" panose="020F0502020204030204" pitchFamily="34" charset="0"/>
                <a:cs typeface="Times New Roman" panose="02020603050405020304" pitchFamily="18" charset="0"/>
              </a:rPr>
              <a:t>as an annoyance that comes with the times.</a:t>
            </a:r>
          </a:p>
          <a:p>
            <a:pPr lvl="1"/>
            <a:r>
              <a:rPr lang="en-US" sz="2800" dirty="0">
                <a:effectLst/>
                <a:latin typeface="Calibri" panose="020F0502020204030204" pitchFamily="34" charset="0"/>
                <a:ea typeface="Calibri" panose="020F0502020204030204" pitchFamily="34" charset="0"/>
                <a:cs typeface="Times New Roman" panose="02020603050405020304" pitchFamily="18" charset="0"/>
              </a:rPr>
              <a:t>No City restrictions </a:t>
            </a:r>
            <a:r>
              <a:rPr lang="en-US" sz="2800" b="1" dirty="0">
                <a:effectLst/>
                <a:latin typeface="Calibri" panose="020F0502020204030204" pitchFamily="34" charset="0"/>
                <a:ea typeface="Calibri" panose="020F0502020204030204" pitchFamily="34" charset="0"/>
                <a:cs typeface="Times New Roman" panose="02020603050405020304" pitchFamily="18" charset="0"/>
              </a:rPr>
              <a:t>except time of day noise</a:t>
            </a:r>
          </a:p>
          <a:p>
            <a:endParaRPr lang="en-US" sz="3200" dirty="0">
              <a:latin typeface="Calibri" panose="020F0502020204030204" pitchFamily="34" charset="0"/>
              <a:cs typeface="Times New Roman" panose="02020603050405020304" pitchFamily="18" charset="0"/>
            </a:endParaRPr>
          </a:p>
          <a:p>
            <a:r>
              <a:rPr lang="en-US" sz="3200" dirty="0">
                <a:highlight>
                  <a:srgbClr val="FFFF00"/>
                </a:highlight>
                <a:latin typeface="Calibri" panose="020F0502020204030204" pitchFamily="34" charset="0"/>
                <a:cs typeface="Times New Roman" panose="02020603050405020304" pitchFamily="18" charset="0"/>
              </a:rPr>
              <a:t>Most people </a:t>
            </a:r>
            <a:r>
              <a:rPr lang="en-US" sz="3200" dirty="0">
                <a:latin typeface="Calibri" panose="020F0502020204030204" pitchFamily="34" charset="0"/>
                <a:cs typeface="Times New Roman" panose="02020603050405020304" pitchFamily="18" charset="0"/>
              </a:rPr>
              <a:t>in </a:t>
            </a:r>
            <a:r>
              <a:rPr lang="en-US" sz="3200" b="1" dirty="0">
                <a:latin typeface="Calibri" panose="020F0502020204030204" pitchFamily="34" charset="0"/>
                <a:cs typeface="Times New Roman" panose="02020603050405020304" pitchFamily="18" charset="0"/>
              </a:rPr>
              <a:t>California</a:t>
            </a:r>
            <a:r>
              <a:rPr lang="en-US" sz="3200" dirty="0">
                <a:latin typeface="Calibri" panose="020F0502020204030204" pitchFamily="34" charset="0"/>
                <a:cs typeface="Times New Roman" panose="02020603050405020304" pitchFamily="18" charset="0"/>
              </a:rPr>
              <a:t> know the </a:t>
            </a:r>
            <a:r>
              <a:rPr lang="en-US" sz="3200" b="1" dirty="0">
                <a:latin typeface="Calibri" panose="020F0502020204030204" pitchFamily="34" charset="0"/>
                <a:cs typeface="Times New Roman" panose="02020603050405020304" pitchFamily="18" charset="0"/>
              </a:rPr>
              <a:t>GLB is a serious threat to public health</a:t>
            </a:r>
          </a:p>
          <a:p>
            <a:pPr lvl="1"/>
            <a:r>
              <a:rPr lang="en-US" sz="2800" b="1" u="sng" dirty="0"/>
              <a:t>85 cities in the state </a:t>
            </a:r>
            <a:r>
              <a:rPr lang="en-US" sz="2800" b="1" dirty="0"/>
              <a:t>have banned their operation year round</a:t>
            </a:r>
          </a:p>
          <a:p>
            <a:pPr lvl="1"/>
            <a:r>
              <a:rPr lang="en-US" sz="2800" u="sng" dirty="0"/>
              <a:t>Another 120 municipalities in the US have followed suit with restrictions or bans</a:t>
            </a:r>
          </a:p>
        </p:txBody>
      </p:sp>
    </p:spTree>
    <p:extLst>
      <p:ext uri="{BB962C8B-B14F-4D97-AF65-F5344CB8AC3E}">
        <p14:creationId xmlns:p14="http://schemas.microsoft.com/office/powerpoint/2010/main" val="2365938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63C2-DAA8-4054-A5F1-F14A6D39E3E3}"/>
              </a:ext>
            </a:extLst>
          </p:cNvPr>
          <p:cNvSpPr>
            <a:spLocks noGrp="1"/>
          </p:cNvSpPr>
          <p:nvPr>
            <p:ph type="title"/>
          </p:nvPr>
        </p:nvSpPr>
        <p:spPr>
          <a:xfrm>
            <a:off x="838200" y="365125"/>
            <a:ext cx="11266170" cy="1325563"/>
          </a:xfrm>
        </p:spPr>
        <p:txBody>
          <a:bodyPr/>
          <a:lstStyle/>
          <a:p>
            <a:r>
              <a:rPr lang="en-US" dirty="0"/>
              <a:t>If you believe us and not EED, what can you do?</a:t>
            </a:r>
          </a:p>
        </p:txBody>
      </p:sp>
      <p:sp>
        <p:nvSpPr>
          <p:cNvPr id="3" name="Content Placeholder 2">
            <a:extLst>
              <a:ext uri="{FF2B5EF4-FFF2-40B4-BE49-F238E27FC236}">
                <a16:creationId xmlns:a16="http://schemas.microsoft.com/office/drawing/2014/main" id="{5B7E1DB0-7DD6-4C75-93CF-74870B52E9B2}"/>
              </a:ext>
            </a:extLst>
          </p:cNvPr>
          <p:cNvSpPr>
            <a:spLocks noGrp="1"/>
          </p:cNvSpPr>
          <p:nvPr>
            <p:ph idx="1"/>
          </p:nvPr>
        </p:nvSpPr>
        <p:spPr>
          <a:xfrm>
            <a:off x="537210" y="1440180"/>
            <a:ext cx="11349990" cy="5354955"/>
          </a:xfrm>
        </p:spPr>
        <p:txBody>
          <a:bodyPr>
            <a:normAutofit/>
          </a:bodyPr>
          <a:lstStyle/>
          <a:p>
            <a:r>
              <a:rPr lang="en-US" dirty="0"/>
              <a:t>Trash your GLB, </a:t>
            </a:r>
          </a:p>
          <a:p>
            <a:r>
              <a:rPr lang="en-US" dirty="0"/>
              <a:t>Replace it with Battery Operated for Fall if you must</a:t>
            </a:r>
          </a:p>
          <a:p>
            <a:r>
              <a:rPr lang="en-US" dirty="0"/>
              <a:t>Tell contractors not to use GLB’s</a:t>
            </a:r>
          </a:p>
          <a:p>
            <a:r>
              <a:rPr lang="en-US" dirty="0"/>
              <a:t>Sweep your own driveway, </a:t>
            </a:r>
            <a:r>
              <a:rPr lang="en-US" u="sng" dirty="0"/>
              <a:t>leave grass clippings on the lawn</a:t>
            </a:r>
          </a:p>
          <a:p>
            <a:r>
              <a:rPr lang="en-US" dirty="0"/>
              <a:t>Offer to sweep your </a:t>
            </a:r>
            <a:r>
              <a:rPr lang="en-US" dirty="0" err="1"/>
              <a:t>neighbour’s</a:t>
            </a:r>
            <a:r>
              <a:rPr lang="en-US" dirty="0"/>
              <a:t> driveway</a:t>
            </a:r>
          </a:p>
          <a:p>
            <a:r>
              <a:rPr lang="en-US" dirty="0"/>
              <a:t>Wear a NIOSH  95 mask if GLB operating next door</a:t>
            </a:r>
          </a:p>
          <a:p>
            <a:r>
              <a:rPr lang="en-US" dirty="0"/>
              <a:t>Share this info with </a:t>
            </a:r>
            <a:r>
              <a:rPr lang="en-US" dirty="0" err="1"/>
              <a:t>neighbours</a:t>
            </a:r>
            <a:endParaRPr lang="en-US" dirty="0"/>
          </a:p>
          <a:p>
            <a:r>
              <a:rPr lang="en-US" b="1" dirty="0"/>
              <a:t>Complain to your City councilor of the 4</a:t>
            </a:r>
            <a:r>
              <a:rPr lang="en-US" b="1" baseline="30000" dirty="0"/>
              <a:t>th</a:t>
            </a:r>
            <a:r>
              <a:rPr lang="en-US" b="1" dirty="0"/>
              <a:t> largest city in North America</a:t>
            </a:r>
            <a:r>
              <a:rPr lang="en-US" dirty="0"/>
              <a:t>:</a:t>
            </a:r>
          </a:p>
          <a:p>
            <a:pPr lvl="1"/>
            <a:r>
              <a:rPr lang="en-US" dirty="0"/>
              <a:t> </a:t>
            </a:r>
            <a:r>
              <a:rPr lang="en-US" b="1" dirty="0"/>
              <a:t>Why the delay?! </a:t>
            </a:r>
          </a:p>
          <a:p>
            <a:pPr lvl="1"/>
            <a:r>
              <a:rPr lang="en-US" b="1" dirty="0"/>
              <a:t>Why study what 200 cities already know?</a:t>
            </a:r>
          </a:p>
          <a:p>
            <a:pPr lvl="1"/>
            <a:r>
              <a:rPr lang="en-US" b="1" dirty="0"/>
              <a:t>and why EED who have displayed total ignorance and not TPH ??</a:t>
            </a:r>
          </a:p>
          <a:p>
            <a:endParaRPr lang="en-US" dirty="0"/>
          </a:p>
        </p:txBody>
      </p:sp>
    </p:spTree>
    <p:extLst>
      <p:ext uri="{BB962C8B-B14F-4D97-AF65-F5344CB8AC3E}">
        <p14:creationId xmlns:p14="http://schemas.microsoft.com/office/powerpoint/2010/main" val="532445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18E5-CD69-49FD-B0A0-C6D4007C3527}"/>
              </a:ext>
            </a:extLst>
          </p:cNvPr>
          <p:cNvSpPr>
            <a:spLocks noGrp="1"/>
          </p:cNvSpPr>
          <p:nvPr>
            <p:ph type="title"/>
          </p:nvPr>
        </p:nvSpPr>
        <p:spPr/>
        <p:txBody>
          <a:bodyPr/>
          <a:lstStyle/>
          <a:p>
            <a:r>
              <a:rPr lang="en-US" b="1" dirty="0"/>
              <a:t>Dec 2021: </a:t>
            </a:r>
            <a:r>
              <a:rPr lang="en-US" b="1" dirty="0">
                <a:highlight>
                  <a:srgbClr val="FFFF00"/>
                </a:highlight>
              </a:rPr>
              <a:t>Disappointing Statement from Toronto Public Health !!</a:t>
            </a:r>
          </a:p>
        </p:txBody>
      </p:sp>
      <p:sp>
        <p:nvSpPr>
          <p:cNvPr id="3" name="Content Placeholder 2">
            <a:extLst>
              <a:ext uri="{FF2B5EF4-FFF2-40B4-BE49-F238E27FC236}">
                <a16:creationId xmlns:a16="http://schemas.microsoft.com/office/drawing/2014/main" id="{ADE37BE2-C9F0-41F4-9530-375FB0773000}"/>
              </a:ext>
            </a:extLst>
          </p:cNvPr>
          <p:cNvSpPr>
            <a:spLocks noGrp="1"/>
          </p:cNvSpPr>
          <p:nvPr>
            <p:ph idx="1"/>
          </p:nvPr>
        </p:nvSpPr>
        <p:spPr>
          <a:xfrm>
            <a:off x="838199" y="2239107"/>
            <a:ext cx="11236569" cy="3937855"/>
          </a:xfrm>
        </p:spPr>
        <p:txBody>
          <a:bodyPr>
            <a:normAutofit fontScale="92500" lnSpcReduction="20000"/>
          </a:bodyPr>
          <a:lstStyle/>
          <a:p>
            <a:r>
              <a:rPr lang="en-US" sz="3200" dirty="0"/>
              <a:t>“Toronto Public  (TPH) has reviewed the analysis of the Environment and Energy Division.”</a:t>
            </a:r>
          </a:p>
          <a:p>
            <a:r>
              <a:rPr lang="en-US" sz="3200" dirty="0"/>
              <a:t>“TPH concludes that  the Noise, Dust and Air pollution resulting from the use of small engines (leaf blowers) </a:t>
            </a:r>
            <a:r>
              <a:rPr lang="en-US" sz="3200" dirty="0">
                <a:highlight>
                  <a:srgbClr val="FFFF00"/>
                </a:highlight>
              </a:rPr>
              <a:t>constitutes a nuisance </a:t>
            </a:r>
            <a:r>
              <a:rPr lang="en-US" sz="3200" dirty="0"/>
              <a:t>that can be addressed through municipal bylaws”</a:t>
            </a:r>
          </a:p>
          <a:p>
            <a:r>
              <a:rPr lang="en-US" sz="3200" dirty="0">
                <a:highlight>
                  <a:srgbClr val="FFFF00"/>
                </a:highlight>
              </a:rPr>
              <a:t>“But not public health harm </a:t>
            </a:r>
            <a:r>
              <a:rPr lang="en-US" sz="3200" dirty="0"/>
              <a:t>that the Health Protection and Promotion Act would address”</a:t>
            </a:r>
          </a:p>
          <a:p>
            <a:pPr marL="0" indent="0">
              <a:buNone/>
            </a:pPr>
            <a:endParaRPr lang="en-US" sz="3200" dirty="0"/>
          </a:p>
          <a:p>
            <a:pPr marL="0" indent="0">
              <a:buNone/>
            </a:pPr>
            <a:r>
              <a:rPr lang="en-US" sz="3200" dirty="0"/>
              <a:t>SO CALIFORNIA HAS IT ALL WRONG??????!!!</a:t>
            </a:r>
          </a:p>
          <a:p>
            <a:pPr marL="0" indent="0">
              <a:buNone/>
            </a:pPr>
            <a:r>
              <a:rPr lang="en-US" sz="3200" dirty="0"/>
              <a:t>AND SHEELA BASRUR of TPH HAD IT ALL WRONG 20 YEARS AGO??!!</a:t>
            </a:r>
          </a:p>
          <a:p>
            <a:endParaRPr lang="en-US" dirty="0"/>
          </a:p>
        </p:txBody>
      </p:sp>
    </p:spTree>
    <p:extLst>
      <p:ext uri="{BB962C8B-B14F-4D97-AF65-F5344CB8AC3E}">
        <p14:creationId xmlns:p14="http://schemas.microsoft.com/office/powerpoint/2010/main" val="4126044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A2E11-B54F-4855-A748-86218E0772B5}"/>
              </a:ext>
            </a:extLst>
          </p:cNvPr>
          <p:cNvSpPr>
            <a:spLocks noGrp="1"/>
          </p:cNvSpPr>
          <p:nvPr>
            <p:ph type="title"/>
          </p:nvPr>
        </p:nvSpPr>
        <p:spPr/>
        <p:txBody>
          <a:bodyPr>
            <a:normAutofit/>
          </a:bodyPr>
          <a:lstStyle/>
          <a:p>
            <a:r>
              <a:rPr lang="en-US" b="1" dirty="0"/>
              <a:t>COVID 19 provides Context for GLB Danger</a:t>
            </a:r>
          </a:p>
        </p:txBody>
      </p:sp>
      <p:sp>
        <p:nvSpPr>
          <p:cNvPr id="3" name="Content Placeholder 2">
            <a:extLst>
              <a:ext uri="{FF2B5EF4-FFF2-40B4-BE49-F238E27FC236}">
                <a16:creationId xmlns:a16="http://schemas.microsoft.com/office/drawing/2014/main" id="{EB292874-5FBD-4F34-93F3-E55FB55C5C48}"/>
              </a:ext>
            </a:extLst>
          </p:cNvPr>
          <p:cNvSpPr>
            <a:spLocks noGrp="1"/>
          </p:cNvSpPr>
          <p:nvPr>
            <p:ph idx="1"/>
          </p:nvPr>
        </p:nvSpPr>
        <p:spPr/>
        <p:txBody>
          <a:bodyPr/>
          <a:lstStyle/>
          <a:p>
            <a:endParaRPr lang="en-US" dirty="0"/>
          </a:p>
          <a:p>
            <a:endParaRPr lang="en-US" dirty="0"/>
          </a:p>
          <a:p>
            <a:endParaRPr lang="en-US" dirty="0"/>
          </a:p>
          <a:p>
            <a:r>
              <a:rPr lang="en-US" sz="6000" dirty="0">
                <a:highlight>
                  <a:srgbClr val="FFFF00"/>
                </a:highlight>
              </a:rPr>
              <a:t>It’s ALL ABOUT LUNG HEALTH!</a:t>
            </a:r>
          </a:p>
        </p:txBody>
      </p:sp>
    </p:spTree>
    <p:extLst>
      <p:ext uri="{BB962C8B-B14F-4D97-AF65-F5344CB8AC3E}">
        <p14:creationId xmlns:p14="http://schemas.microsoft.com/office/powerpoint/2010/main" val="356849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1FEF2-78CE-4640-BE29-298D2D959399}"/>
              </a:ext>
            </a:extLst>
          </p:cNvPr>
          <p:cNvSpPr>
            <a:spLocks noGrp="1"/>
          </p:cNvSpPr>
          <p:nvPr>
            <p:ph type="title"/>
          </p:nvPr>
        </p:nvSpPr>
        <p:spPr>
          <a:xfrm>
            <a:off x="233363" y="365126"/>
            <a:ext cx="11120437" cy="875030"/>
          </a:xfrm>
        </p:spPr>
        <p:txBody>
          <a:bodyPr/>
          <a:lstStyle/>
          <a:p>
            <a:r>
              <a:rPr lang="en-US" dirty="0"/>
              <a:t>Post Retirement: Monty’s Environmental causes</a:t>
            </a:r>
          </a:p>
        </p:txBody>
      </p:sp>
      <p:sp>
        <p:nvSpPr>
          <p:cNvPr id="3" name="Content Placeholder 2">
            <a:extLst>
              <a:ext uri="{FF2B5EF4-FFF2-40B4-BE49-F238E27FC236}">
                <a16:creationId xmlns:a16="http://schemas.microsoft.com/office/drawing/2014/main" id="{2F4329C8-E44E-4E20-B67E-7E881C1DA481}"/>
              </a:ext>
            </a:extLst>
          </p:cNvPr>
          <p:cNvSpPr>
            <a:spLocks noGrp="1"/>
          </p:cNvSpPr>
          <p:nvPr>
            <p:ph idx="1"/>
          </p:nvPr>
        </p:nvSpPr>
        <p:spPr>
          <a:xfrm>
            <a:off x="838200" y="1385888"/>
            <a:ext cx="10515600" cy="5262561"/>
          </a:xfrm>
        </p:spPr>
        <p:txBody>
          <a:bodyPr>
            <a:normAutofit fontScale="92500"/>
          </a:bodyPr>
          <a:lstStyle/>
          <a:p>
            <a:r>
              <a:rPr lang="en-US" dirty="0"/>
              <a:t>DRIVER: I love wilderness tripping, bird watching, fresh air</a:t>
            </a:r>
          </a:p>
          <a:p>
            <a:endParaRPr lang="en-US" dirty="0"/>
          </a:p>
          <a:p>
            <a:r>
              <a:rPr lang="en-US" dirty="0"/>
              <a:t>Invited to Chair the </a:t>
            </a:r>
            <a:r>
              <a:rPr lang="en-US" b="1" dirty="0"/>
              <a:t>Bayview </a:t>
            </a:r>
            <a:r>
              <a:rPr lang="en-US" b="1" dirty="0" err="1"/>
              <a:t>VillageAssociation</a:t>
            </a:r>
            <a:r>
              <a:rPr lang="en-US" b="1" dirty="0"/>
              <a:t> (BVA) </a:t>
            </a:r>
            <a:r>
              <a:rPr lang="en-US" dirty="0"/>
              <a:t>Environment committee (2,000 homes)</a:t>
            </a:r>
          </a:p>
          <a:p>
            <a:endParaRPr lang="en-US" dirty="0"/>
          </a:p>
          <a:p>
            <a:r>
              <a:rPr lang="en-US" b="1" dirty="0"/>
              <a:t>NEW Committee Mission</a:t>
            </a:r>
            <a:r>
              <a:rPr lang="en-US" dirty="0"/>
              <a:t>:</a:t>
            </a:r>
            <a:r>
              <a:rPr lang="en-CA" altLang="en-US" sz="2800" i="1" dirty="0"/>
              <a:t> create awareness, involve residents, contractors and governments to ELIMINATE threats to safety, health and the environment </a:t>
            </a:r>
            <a:r>
              <a:rPr lang="en-CA" altLang="en-US" i="1" dirty="0"/>
              <a:t>AND </a:t>
            </a:r>
            <a:r>
              <a:rPr lang="en-CA" altLang="en-US" sz="2800" i="1" dirty="0"/>
              <a:t> through our actions influence improvements in the GTA</a:t>
            </a:r>
            <a:r>
              <a:rPr lang="en-CA" altLang="en-US" sz="2800" dirty="0"/>
              <a:t>. </a:t>
            </a:r>
            <a:endParaRPr lang="en-US" altLang="en-US" sz="2800" dirty="0"/>
          </a:p>
          <a:p>
            <a:endParaRPr lang="en-US" dirty="0"/>
          </a:p>
          <a:p>
            <a:r>
              <a:rPr lang="en-US" b="1" dirty="0"/>
              <a:t>Top of our list: AIR pollution: eliminate highly polluting 2 stroke engines driving  community lawn and garden equipment including GLB’s</a:t>
            </a:r>
          </a:p>
          <a:p>
            <a:pPr lvl="1"/>
            <a:r>
              <a:rPr lang="en-US" dirty="0"/>
              <a:t>Partnered with </a:t>
            </a:r>
            <a:r>
              <a:rPr lang="en-US" b="1" dirty="0" err="1"/>
              <a:t>Cdn</a:t>
            </a:r>
            <a:r>
              <a:rPr lang="en-US" b="1" dirty="0"/>
              <a:t> Tire trade-in for electrical alternatives at best sale price</a:t>
            </a:r>
            <a:endParaRPr lang="en-US" dirty="0"/>
          </a:p>
        </p:txBody>
      </p:sp>
    </p:spTree>
    <p:extLst>
      <p:ext uri="{BB962C8B-B14F-4D97-AF65-F5344CB8AC3E}">
        <p14:creationId xmlns:p14="http://schemas.microsoft.com/office/powerpoint/2010/main" val="3239771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1FEF2-78CE-4640-BE29-298D2D959399}"/>
              </a:ext>
            </a:extLst>
          </p:cNvPr>
          <p:cNvSpPr>
            <a:spLocks noGrp="1"/>
          </p:cNvSpPr>
          <p:nvPr>
            <p:ph type="title"/>
          </p:nvPr>
        </p:nvSpPr>
        <p:spPr>
          <a:xfrm>
            <a:off x="93785" y="365125"/>
            <a:ext cx="12039600" cy="1325563"/>
          </a:xfrm>
        </p:spPr>
        <p:txBody>
          <a:bodyPr/>
          <a:lstStyle/>
          <a:p>
            <a:r>
              <a:rPr lang="en-US" b="1" dirty="0"/>
              <a:t>Next : eliminate contractor GLB operations in summer (contractors mow 75% of B.V. residents’ lawns)</a:t>
            </a:r>
          </a:p>
        </p:txBody>
      </p:sp>
      <p:sp>
        <p:nvSpPr>
          <p:cNvPr id="3" name="Content Placeholder 2">
            <a:extLst>
              <a:ext uri="{FF2B5EF4-FFF2-40B4-BE49-F238E27FC236}">
                <a16:creationId xmlns:a16="http://schemas.microsoft.com/office/drawing/2014/main" id="{2F4329C8-E44E-4E20-B67E-7E881C1DA481}"/>
              </a:ext>
            </a:extLst>
          </p:cNvPr>
          <p:cNvSpPr>
            <a:spLocks noGrp="1"/>
          </p:cNvSpPr>
          <p:nvPr>
            <p:ph idx="1"/>
          </p:nvPr>
        </p:nvSpPr>
        <p:spPr>
          <a:xfrm>
            <a:off x="838199" y="1943100"/>
            <a:ext cx="11174731" cy="5067299"/>
          </a:xfrm>
        </p:spPr>
        <p:txBody>
          <a:bodyPr>
            <a:normAutofit/>
          </a:bodyPr>
          <a:lstStyle/>
          <a:p>
            <a:r>
              <a:rPr lang="en-US" sz="3200" dirty="0"/>
              <a:t>30% of fuel goes through unburned becoming a toxic aerosol for us to breath</a:t>
            </a:r>
          </a:p>
          <a:p>
            <a:r>
              <a:rPr lang="en-US" sz="3200" b="1" dirty="0"/>
              <a:t>No brainer to ban them in summer:</a:t>
            </a:r>
          </a:p>
          <a:p>
            <a:pPr lvl="1"/>
            <a:r>
              <a:rPr lang="en-US" sz="2800" b="1" dirty="0"/>
              <a:t>No leaves on ground</a:t>
            </a:r>
          </a:p>
          <a:p>
            <a:pPr lvl="1"/>
            <a:r>
              <a:rPr lang="en-US" sz="2800" b="1" dirty="0"/>
              <a:t>Children home from school out doors</a:t>
            </a:r>
          </a:p>
          <a:p>
            <a:pPr lvl="1"/>
            <a:r>
              <a:rPr lang="en-US" sz="2800" b="1" dirty="0"/>
              <a:t>High Smog Months </a:t>
            </a:r>
          </a:p>
          <a:p>
            <a:pPr lvl="1"/>
            <a:r>
              <a:rPr lang="en-US" sz="2800" b="1" dirty="0"/>
              <a:t>Residents are out doors</a:t>
            </a:r>
          </a:p>
          <a:p>
            <a:pPr lvl="1"/>
            <a:r>
              <a:rPr lang="en-US" sz="2800" b="1" u="sng" dirty="0"/>
              <a:t>Leave clippings on lawn as mulch</a:t>
            </a:r>
          </a:p>
          <a:p>
            <a:pPr lvl="1"/>
            <a:r>
              <a:rPr lang="en-US" sz="2800" b="1" dirty="0"/>
              <a:t>Sweep clippings from paved areas WITH A BROOM</a:t>
            </a:r>
            <a:endParaRPr lang="en-US" sz="3200" dirty="0"/>
          </a:p>
        </p:txBody>
      </p:sp>
    </p:spTree>
    <p:extLst>
      <p:ext uri="{BB962C8B-B14F-4D97-AF65-F5344CB8AC3E}">
        <p14:creationId xmlns:p14="http://schemas.microsoft.com/office/powerpoint/2010/main" val="251050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1FEF2-78CE-4640-BE29-298D2D959399}"/>
              </a:ext>
            </a:extLst>
          </p:cNvPr>
          <p:cNvSpPr>
            <a:spLocks noGrp="1"/>
          </p:cNvSpPr>
          <p:nvPr>
            <p:ph type="title"/>
          </p:nvPr>
        </p:nvSpPr>
        <p:spPr>
          <a:xfrm>
            <a:off x="233363" y="365125"/>
            <a:ext cx="11688127" cy="1325563"/>
          </a:xfrm>
        </p:spPr>
        <p:txBody>
          <a:bodyPr/>
          <a:lstStyle/>
          <a:p>
            <a:r>
              <a:rPr lang="en-US" b="1" dirty="0"/>
              <a:t>Response from the 75% of Bayview Village residents who use mowing contractors</a:t>
            </a:r>
          </a:p>
        </p:txBody>
      </p:sp>
      <p:sp>
        <p:nvSpPr>
          <p:cNvPr id="3" name="Content Placeholder 2">
            <a:extLst>
              <a:ext uri="{FF2B5EF4-FFF2-40B4-BE49-F238E27FC236}">
                <a16:creationId xmlns:a16="http://schemas.microsoft.com/office/drawing/2014/main" id="{2F4329C8-E44E-4E20-B67E-7E881C1DA481}"/>
              </a:ext>
            </a:extLst>
          </p:cNvPr>
          <p:cNvSpPr>
            <a:spLocks noGrp="1"/>
          </p:cNvSpPr>
          <p:nvPr>
            <p:ph idx="1"/>
          </p:nvPr>
        </p:nvSpPr>
        <p:spPr>
          <a:xfrm>
            <a:off x="838199" y="1559168"/>
            <a:ext cx="11174731" cy="5451231"/>
          </a:xfrm>
        </p:spPr>
        <p:txBody>
          <a:bodyPr>
            <a:normAutofit/>
          </a:bodyPr>
          <a:lstStyle/>
          <a:p>
            <a:r>
              <a:rPr lang="en-US" sz="3200" b="1" dirty="0"/>
              <a:t>We asked them to tell contractors to not use GLB’s </a:t>
            </a:r>
            <a:r>
              <a:rPr lang="en-US" sz="3200" dirty="0"/>
              <a:t>in summer via website, newsletters, face to face, try our Student Green Practices lawn care.</a:t>
            </a:r>
          </a:p>
          <a:p>
            <a:r>
              <a:rPr lang="en-US" sz="3200" b="1" dirty="0"/>
              <a:t>Only 10% success rate after 10 years trying:</a:t>
            </a:r>
          </a:p>
          <a:p>
            <a:pPr lvl="1"/>
            <a:r>
              <a:rPr lang="en-US" sz="2800" dirty="0"/>
              <a:t>Health of </a:t>
            </a:r>
            <a:r>
              <a:rPr lang="en-US" sz="2800" dirty="0" err="1"/>
              <a:t>neighbours</a:t>
            </a:r>
            <a:r>
              <a:rPr lang="en-US" sz="2800" dirty="0"/>
              <a:t> is not as important as a pristine lawn</a:t>
            </a:r>
          </a:p>
          <a:p>
            <a:pPr lvl="1"/>
            <a:r>
              <a:rPr lang="en-US" sz="2800" b="1" i="1" dirty="0"/>
              <a:t>“if  GLB’s are that bad why doesn’t the City ban them?”</a:t>
            </a:r>
          </a:p>
          <a:p>
            <a:pPr lvl="1"/>
            <a:r>
              <a:rPr lang="en-US" sz="2800" dirty="0"/>
              <a:t>Mowing contractors won’t listen, not aware of health hazard to  employees</a:t>
            </a:r>
          </a:p>
          <a:p>
            <a:r>
              <a:rPr lang="en-US" sz="3200" b="1" dirty="0"/>
              <a:t>“We have to go after the City”: Start with our area Councillor Shelley Carroll  …. to convince her to recommend a summer ban to City Council</a:t>
            </a:r>
          </a:p>
          <a:p>
            <a:endParaRPr lang="en-US" sz="3200" dirty="0"/>
          </a:p>
        </p:txBody>
      </p:sp>
    </p:spTree>
    <p:extLst>
      <p:ext uri="{BB962C8B-B14F-4D97-AF65-F5344CB8AC3E}">
        <p14:creationId xmlns:p14="http://schemas.microsoft.com/office/powerpoint/2010/main" val="256421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3059D-0E95-4FB4-B9AC-039321758447}"/>
              </a:ext>
            </a:extLst>
          </p:cNvPr>
          <p:cNvSpPr>
            <a:spLocks noGrp="1"/>
          </p:cNvSpPr>
          <p:nvPr>
            <p:ph type="title"/>
          </p:nvPr>
        </p:nvSpPr>
        <p:spPr/>
        <p:txBody>
          <a:bodyPr/>
          <a:lstStyle/>
          <a:p>
            <a:r>
              <a:rPr lang="en-US" b="1" dirty="0"/>
              <a:t>Shelley Carroll ‘s Members Motion to City Council September 2020</a:t>
            </a:r>
          </a:p>
        </p:txBody>
      </p:sp>
      <p:sp>
        <p:nvSpPr>
          <p:cNvPr id="3" name="Content Placeholder 2">
            <a:extLst>
              <a:ext uri="{FF2B5EF4-FFF2-40B4-BE49-F238E27FC236}">
                <a16:creationId xmlns:a16="http://schemas.microsoft.com/office/drawing/2014/main" id="{16E0FCEB-1093-4EF2-A26F-A77E11D38A20}"/>
              </a:ext>
            </a:extLst>
          </p:cNvPr>
          <p:cNvSpPr>
            <a:spLocks noGrp="1"/>
          </p:cNvSpPr>
          <p:nvPr>
            <p:ph idx="1"/>
          </p:nvPr>
        </p:nvSpPr>
        <p:spPr>
          <a:xfrm>
            <a:off x="838200" y="2137409"/>
            <a:ext cx="10515600" cy="4355466"/>
          </a:xfrm>
        </p:spPr>
        <p:txBody>
          <a:bodyPr>
            <a:normAutofit fontScale="92500" lnSpcReduction="20000"/>
          </a:bodyPr>
          <a:lstStyle/>
          <a:p>
            <a:r>
              <a:rPr lang="en-US" sz="3500" dirty="0"/>
              <a:t>Recommend ban GLB’s in summer months for all operations as a first of several steps</a:t>
            </a:r>
          </a:p>
          <a:p>
            <a:endParaRPr lang="en-US" sz="3500" dirty="0"/>
          </a:p>
          <a:p>
            <a:r>
              <a:rPr lang="en-US" sz="3500" dirty="0"/>
              <a:t>Accepted by Council and sent to </a:t>
            </a:r>
            <a:r>
              <a:rPr lang="en-US" sz="3500" dirty="0">
                <a:highlight>
                  <a:srgbClr val="FFFF00"/>
                </a:highlight>
              </a:rPr>
              <a:t>Toronto Public Health (</a:t>
            </a:r>
            <a:r>
              <a:rPr lang="en-US" sz="3500" b="1" dirty="0">
                <a:highlight>
                  <a:srgbClr val="FFFF00"/>
                </a:highlight>
              </a:rPr>
              <a:t>TPH</a:t>
            </a:r>
            <a:r>
              <a:rPr lang="en-US" sz="3500" dirty="0">
                <a:highlight>
                  <a:srgbClr val="FFFF00"/>
                </a:highlight>
              </a:rPr>
              <a:t> ) and City Manager to study impacts and recommend regulations</a:t>
            </a:r>
          </a:p>
          <a:p>
            <a:pPr lvl="1"/>
            <a:r>
              <a:rPr lang="en-US" sz="3000" b="1" dirty="0"/>
              <a:t>DUE DATE MAR 30, 2021</a:t>
            </a:r>
          </a:p>
          <a:p>
            <a:endParaRPr lang="en-US" dirty="0"/>
          </a:p>
          <a:p>
            <a:r>
              <a:rPr lang="en-US" sz="4000" b="1" dirty="0"/>
              <a:t>We strongly urged that TPH “ </a:t>
            </a:r>
            <a:r>
              <a:rPr lang="en-US" sz="4000" b="1" dirty="0">
                <a:highlight>
                  <a:srgbClr val="FFFF00"/>
                </a:highlight>
              </a:rPr>
              <a:t>learn from CALIFORNIA a</a:t>
            </a:r>
            <a:r>
              <a:rPr lang="en-US" sz="4000" b="1" dirty="0"/>
              <a:t>nd do the right thing”</a:t>
            </a:r>
          </a:p>
          <a:p>
            <a:pPr marL="0" indent="0">
              <a:buNone/>
            </a:pPr>
            <a:endParaRPr lang="en-US" dirty="0"/>
          </a:p>
        </p:txBody>
      </p:sp>
    </p:spTree>
    <p:extLst>
      <p:ext uri="{BB962C8B-B14F-4D97-AF65-F5344CB8AC3E}">
        <p14:creationId xmlns:p14="http://schemas.microsoft.com/office/powerpoint/2010/main" val="3586459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F3D8A9-7F94-42E1-A309-1BB96288CDD0}"/>
              </a:ext>
            </a:extLst>
          </p:cNvPr>
          <p:cNvSpPr>
            <a:spLocks noGrp="1"/>
          </p:cNvSpPr>
          <p:nvPr>
            <p:ph type="title"/>
          </p:nvPr>
        </p:nvSpPr>
        <p:spPr>
          <a:xfrm>
            <a:off x="831850" y="1709738"/>
            <a:ext cx="10515600" cy="1500187"/>
          </a:xfrm>
        </p:spPr>
        <p:txBody>
          <a:bodyPr/>
          <a:lstStyle/>
          <a:p>
            <a:pPr algn="ctr"/>
            <a:r>
              <a:rPr lang="en-US" dirty="0"/>
              <a:t>SO, WHY CALIFORNIA?</a:t>
            </a:r>
          </a:p>
        </p:txBody>
      </p:sp>
      <p:sp>
        <p:nvSpPr>
          <p:cNvPr id="5" name="Text Placeholder 4">
            <a:extLst>
              <a:ext uri="{FF2B5EF4-FFF2-40B4-BE49-F238E27FC236}">
                <a16:creationId xmlns:a16="http://schemas.microsoft.com/office/drawing/2014/main" id="{F0EC8C09-1079-4819-9105-7F050F4155ED}"/>
              </a:ext>
            </a:extLst>
          </p:cNvPr>
          <p:cNvSpPr>
            <a:spLocks noGrp="1"/>
          </p:cNvSpPr>
          <p:nvPr>
            <p:ph type="body" idx="1"/>
          </p:nvPr>
        </p:nvSpPr>
        <p:spPr>
          <a:xfrm>
            <a:off x="158262" y="4589463"/>
            <a:ext cx="11934092" cy="1500187"/>
          </a:xfrm>
        </p:spPr>
        <p:txBody>
          <a:bodyPr>
            <a:normAutofit/>
          </a:bodyPr>
          <a:lstStyle/>
          <a:p>
            <a:pPr algn="ctr"/>
            <a:r>
              <a:rPr lang="en-US" sz="3200" b="1" i="1" dirty="0">
                <a:solidFill>
                  <a:schemeClr val="tx1"/>
                </a:solidFill>
              </a:rPr>
              <a:t>We interrupt this program for an unpaid political announcement</a:t>
            </a:r>
          </a:p>
        </p:txBody>
      </p:sp>
    </p:spTree>
    <p:extLst>
      <p:ext uri="{BB962C8B-B14F-4D97-AF65-F5344CB8AC3E}">
        <p14:creationId xmlns:p14="http://schemas.microsoft.com/office/powerpoint/2010/main" val="658253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43931</TotalTime>
  <Words>2147</Words>
  <Application>Microsoft Office PowerPoint</Application>
  <PresentationFormat>Widescreen</PresentationFormat>
  <Paragraphs>177</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LEAF BLOWERS ARE HARMING PUBLIC HEALTH &amp; WELL–BEING. WHAT TO DO ABOUT IT?</vt:lpstr>
      <vt:lpstr>PowerPoint Presentation</vt:lpstr>
      <vt:lpstr>Situation on Gas Powered Leaf Blowers (GLB’s)</vt:lpstr>
      <vt:lpstr>COVID 19 provides Context for GLB Danger</vt:lpstr>
      <vt:lpstr>Post Retirement: Monty’s Environmental causes</vt:lpstr>
      <vt:lpstr>Next : eliminate contractor GLB operations in summer (contractors mow 75% of B.V. residents’ lawns)</vt:lpstr>
      <vt:lpstr>Response from the 75% of Bayview Village residents who use mowing contractors</vt:lpstr>
      <vt:lpstr>Shelley Carroll ‘s Members Motion to City Council September 2020</vt:lpstr>
      <vt:lpstr>SO, WHY CALIFORNIA?</vt:lpstr>
      <vt:lpstr>California has a fragile climate: moist Pacific air piles up against the mountains + industrial pollution+ sunlight= photochemical smog   1950’s: large percent of population suffered from lung diseases because of smog  (below typical day in Los Angeles)</vt:lpstr>
      <vt:lpstr>Late 1950’s California scientists discovered unburned gasoline (VOC’s ) and Nitrogen oxides were the main cause of SMOG Getting worse with growing population and  more cars</vt:lpstr>
      <vt:lpstr>1966 Governor Ronald Reagan Sign’s California Air Resources Act</vt:lpstr>
      <vt:lpstr>In the 1980’s CARB turned its attention to highly polluting 2 stroke engines used in lawn and garden equipment</vt:lpstr>
      <vt:lpstr>THE PROBLEM WITH GASOLINE POWERED LEAF BLOWERS (GLB’s)    #1 UNBURNED FUEL</vt:lpstr>
      <vt:lpstr>PowerPoint Presentation</vt:lpstr>
      <vt:lpstr>GASOLINE HARMS HUMAN HEALTH</vt:lpstr>
      <vt:lpstr>What about Citizens near an operating GLB?</vt:lpstr>
      <vt:lpstr>THE PROBLEM WITH GASOLINE POWERED LEAF BLOWERS (GLB’s)   #2 DUST</vt:lpstr>
      <vt:lpstr>PARTICULATE MATTER (PM) IS ALSO A HAZARD TO HUMAN HEALTH</vt:lpstr>
      <vt:lpstr>PowerPoint Presentation</vt:lpstr>
      <vt:lpstr>PowerPoint Presentation</vt:lpstr>
      <vt:lpstr>GLB POLLUTION AND LUNG DISEASES</vt:lpstr>
      <vt:lpstr>THE PROBLEM WITH GASOLINE POWERED LEAF BLOWERS (GLB’s)  #3 NOISE</vt:lpstr>
      <vt:lpstr>PowerPoint Presentation</vt:lpstr>
      <vt:lpstr>The Madness Continues</vt:lpstr>
      <vt:lpstr>RECOMMENDED  TIME SCHEDULE TO PROTECT PUBLIC HEALTH</vt:lpstr>
      <vt:lpstr>REGULATIONS MUST BE ENFORCEABLE!</vt:lpstr>
      <vt:lpstr>WHEN, WHAT will TPH and Toronto City Manager Recommend ??   March 30 was 9 months ago </vt:lpstr>
      <vt:lpstr>WHEN, WHAT will TPH and Toronto City Manager Recommend ?? August 2021 Toronto Environment &amp; Energy Division (EED) wrote: In 2017 EED reported to City Council (2017.PE19.4) that based on available research, not enough evidence existed to justify further restricting two-stroke engines on environmental or health grounds and we do not believe there have been sufficient developments since to warrant an urgent change in direction.   ..So California has it all wrong????? …read the 20 yr old Sheela Basrur File!!</vt:lpstr>
      <vt:lpstr>If you believe us and not EED, what can you do?</vt:lpstr>
      <vt:lpstr>Dec 2021: Disappointing Statement from Toronto Public Health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leaf Blowers are trying to kill us and what to do about it</dc:title>
  <dc:creator>Monty McDonald</dc:creator>
  <cp:lastModifiedBy>Monty McDonald</cp:lastModifiedBy>
  <cp:revision>314</cp:revision>
  <dcterms:created xsi:type="dcterms:W3CDTF">2019-06-23T16:22:07Z</dcterms:created>
  <dcterms:modified xsi:type="dcterms:W3CDTF">2022-01-31T19:06:08Z</dcterms:modified>
</cp:coreProperties>
</file>